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Default Extension="tiff" ContentType="image/tiff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4"/>
  </p:notesMasterIdLst>
  <p:sldIdLst>
    <p:sldId id="257" r:id="rId2"/>
    <p:sldId id="258" r:id="rId3"/>
    <p:sldId id="259" r:id="rId4"/>
    <p:sldId id="260" r:id="rId5"/>
    <p:sldId id="261" r:id="rId6"/>
    <p:sldId id="262" r:id="rId7"/>
    <p:sldId id="317" r:id="rId8"/>
    <p:sldId id="263" r:id="rId9"/>
    <p:sldId id="264" r:id="rId10"/>
    <p:sldId id="265" r:id="rId11"/>
    <p:sldId id="266" r:id="rId12"/>
    <p:sldId id="267" r:id="rId13"/>
    <p:sldId id="318" r:id="rId14"/>
    <p:sldId id="319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320" r:id="rId27"/>
    <p:sldId id="278" r:id="rId28"/>
    <p:sldId id="279" r:id="rId29"/>
    <p:sldId id="282" r:id="rId30"/>
    <p:sldId id="281" r:id="rId31"/>
    <p:sldId id="283" r:id="rId32"/>
    <p:sldId id="285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23" r:id="rId44"/>
    <p:sldId id="302" r:id="rId45"/>
    <p:sldId id="303" r:id="rId46"/>
    <p:sldId id="298" r:id="rId47"/>
    <p:sldId id="299" r:id="rId48"/>
    <p:sldId id="300" r:id="rId49"/>
    <p:sldId id="301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21" r:id="rId64"/>
    <p:sldId id="325" r:id="rId65"/>
    <p:sldId id="322" r:id="rId66"/>
    <p:sldId id="324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4" r:id="rId75"/>
    <p:sldId id="333" r:id="rId76"/>
    <p:sldId id="335" r:id="rId77"/>
    <p:sldId id="336" r:id="rId78"/>
    <p:sldId id="337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53" r:id="rId88"/>
    <p:sldId id="347" r:id="rId89"/>
    <p:sldId id="348" r:id="rId90"/>
    <p:sldId id="349" r:id="rId91"/>
    <p:sldId id="350" r:id="rId92"/>
    <p:sldId id="351" r:id="rId93"/>
    <p:sldId id="352" r:id="rId94"/>
    <p:sldId id="392" r:id="rId95"/>
    <p:sldId id="354" r:id="rId96"/>
    <p:sldId id="355" r:id="rId97"/>
    <p:sldId id="357" r:id="rId98"/>
    <p:sldId id="358" r:id="rId99"/>
    <p:sldId id="356" r:id="rId100"/>
    <p:sldId id="360" r:id="rId101"/>
    <p:sldId id="359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7" r:id="rId118"/>
    <p:sldId id="376" r:id="rId119"/>
    <p:sldId id="378" r:id="rId120"/>
    <p:sldId id="379" r:id="rId121"/>
    <p:sldId id="381" r:id="rId122"/>
    <p:sldId id="380" r:id="rId123"/>
    <p:sldId id="393" r:id="rId124"/>
    <p:sldId id="394" r:id="rId125"/>
    <p:sldId id="382" r:id="rId126"/>
    <p:sldId id="384" r:id="rId127"/>
    <p:sldId id="386" r:id="rId128"/>
    <p:sldId id="383" r:id="rId129"/>
    <p:sldId id="391" r:id="rId130"/>
    <p:sldId id="387" r:id="rId131"/>
    <p:sldId id="385" r:id="rId132"/>
    <p:sldId id="388" r:id="rId133"/>
    <p:sldId id="389" r:id="rId134"/>
    <p:sldId id="390" r:id="rId135"/>
    <p:sldId id="395" r:id="rId136"/>
    <p:sldId id="396" r:id="rId137"/>
    <p:sldId id="397" r:id="rId138"/>
    <p:sldId id="398" r:id="rId139"/>
    <p:sldId id="399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416" r:id="rId157"/>
    <p:sldId id="417" r:id="rId158"/>
    <p:sldId id="418" r:id="rId159"/>
    <p:sldId id="419" r:id="rId160"/>
    <p:sldId id="420" r:id="rId161"/>
    <p:sldId id="421" r:id="rId162"/>
    <p:sldId id="422" r:id="rId163"/>
    <p:sldId id="423" r:id="rId164"/>
    <p:sldId id="424" r:id="rId165"/>
    <p:sldId id="425" r:id="rId166"/>
    <p:sldId id="426" r:id="rId167"/>
    <p:sldId id="427" r:id="rId168"/>
    <p:sldId id="428" r:id="rId169"/>
    <p:sldId id="429" r:id="rId170"/>
    <p:sldId id="431" r:id="rId171"/>
    <p:sldId id="430" r:id="rId172"/>
    <p:sldId id="432" r:id="rId173"/>
    <p:sldId id="433" r:id="rId174"/>
    <p:sldId id="434" r:id="rId175"/>
    <p:sldId id="435" r:id="rId176"/>
    <p:sldId id="436" r:id="rId177"/>
    <p:sldId id="437" r:id="rId178"/>
    <p:sldId id="438" r:id="rId179"/>
    <p:sldId id="439" r:id="rId180"/>
    <p:sldId id="440" r:id="rId181"/>
    <p:sldId id="441" r:id="rId182"/>
    <p:sldId id="442" r:id="rId1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94578" autoAdjust="0"/>
  </p:normalViewPr>
  <p:slideViewPr>
    <p:cSldViewPr>
      <p:cViewPr>
        <p:scale>
          <a:sx n="60" d="100"/>
          <a:sy n="60" d="100"/>
        </p:scale>
        <p:origin x="-7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2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image" Target="../media/image14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8B670-9FFD-4EB1-8CA5-788F017EFC7A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9BACB-5508-44A7-A533-233D106C37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4868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82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7625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3" y="4350019"/>
            <a:ext cx="4738097" cy="3513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12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2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33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437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 lIns="91430" tIns="45715" rIns="91430" bIns="45715"/>
          <a:lstStyle/>
          <a:p>
            <a:pPr defTabSz="801654"/>
            <a:r>
              <a:rPr lang="en-US" dirty="0" smtClean="0"/>
              <a:t>The data have a nice </a:t>
            </a:r>
            <a:r>
              <a:rPr lang="en-US" dirty="0" err="1" smtClean="0"/>
              <a:t>gaussian</a:t>
            </a:r>
            <a:r>
              <a:rPr lang="en-US" dirty="0" smtClean="0"/>
              <a:t> error distribution of 0.16 </a:t>
            </a:r>
            <a:r>
              <a:rPr lang="en-US" dirty="0" err="1" smtClean="0"/>
              <a:t>mag</a:t>
            </a:r>
            <a:r>
              <a:rPr lang="en-US" dirty="0" smtClean="0"/>
              <a:t> (8%)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ln/>
        </p:spPr>
      </p:sp>
      <p:sp>
        <p:nvSpPr>
          <p:cNvPr id="3153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ln/>
        </p:spPr>
      </p:sp>
      <p:sp>
        <p:nvSpPr>
          <p:cNvPr id="3164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71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3056" y="4344588"/>
            <a:ext cx="5031888" cy="4113782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ln/>
        </p:spPr>
      </p:sp>
      <p:sp>
        <p:nvSpPr>
          <p:cNvPr id="3174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32153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914496" y="4341873"/>
            <a:ext cx="5029008" cy="4115140"/>
          </a:xfrm>
          <a:noFill/>
          <a:ln/>
        </p:spPr>
        <p:txBody>
          <a:bodyPr/>
          <a:lstStyle/>
          <a:p>
            <a:pPr defTabSz="801654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ln/>
        </p:spPr>
      </p:sp>
      <p:sp>
        <p:nvSpPr>
          <p:cNvPr id="3604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1005" y="878422"/>
            <a:ext cx="4475990" cy="3164760"/>
          </a:xfrm>
          <a:ln/>
        </p:spPr>
      </p:sp>
      <p:sp>
        <p:nvSpPr>
          <p:cNvPr id="3317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20713"/>
            <a:ext cx="4110038" cy="3082925"/>
          </a:xfrm>
          <a:ln/>
        </p:spPr>
      </p:sp>
      <p:sp>
        <p:nvSpPr>
          <p:cNvPr id="3389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842489" y="3925064"/>
            <a:ext cx="4628646" cy="276999"/>
          </a:xfrm>
          <a:noFill/>
          <a:ln/>
        </p:spPr>
        <p:txBody>
          <a:bodyPr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7950"/>
            <a:ext cx="8229600" cy="1139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920" y="1600009"/>
            <a:ext cx="4044960" cy="4530716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121" y="1600009"/>
            <a:ext cx="4046400" cy="4530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F675D-36A0-4004-B318-874B6BA232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7950"/>
            <a:ext cx="8229600" cy="1139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920" y="1600009"/>
            <a:ext cx="4044960" cy="4530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121" y="1600009"/>
            <a:ext cx="4046400" cy="4530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76382-3752-42A2-B2CA-37C1F873F1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921" y="277950"/>
            <a:ext cx="8229600" cy="58527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3143-89CC-4741-A965-B8F7854E0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7950"/>
            <a:ext cx="8229600" cy="1139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920" y="1600009"/>
            <a:ext cx="4044960" cy="45307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121" y="1600009"/>
            <a:ext cx="4046400" cy="21962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121" y="3934493"/>
            <a:ext cx="4046400" cy="21962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C6E38-AE15-4B91-9132-968817463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Microsoft_Office_Excel_97-2003_Worksheet1.xls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21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g"/><Relationship Id="rId4" Type="http://schemas.openxmlformats.org/officeDocument/2006/relationships/image" Target="../media/image1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g"/><Relationship Id="rId4" Type="http://schemas.openxmlformats.org/officeDocument/2006/relationships/image" Target="../media/image17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FH_Files\Vortraege\Conferences\DPG_MUenchen\flythrough.mpg" TargetMode="Externa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FH_Files\Vortraege\Movies\qhalo.mpg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FH_Files\Vortraege\Movies\pancake.mpg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FH_Files\Vortraege\Conferences\DPG_MUenchen\Cluster_Sim.mpg" TargetMode="External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4.jpeg"/><Relationship Id="rId7" Type="http://schemas.openxmlformats.org/officeDocument/2006/relationships/image" Target="../media/image187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FH_Files\Vortraege\Conferences\DPG_MUenchen\galaxien.mpg" TargetMode="Externa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9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file:///D:\home\matthias\Classes\Astronomy%20201\Lec33\hotcold.av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home\matthias\Classes\Astronomy%20201\Lec33\hotcold.avi" TargetMode="Externa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33400" y="440273"/>
            <a:ext cx="8020800" cy="152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  <a:defRPr/>
            </a:pPr>
            <a:r>
              <a:rPr lang="en-GB" sz="4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Physical Cosmology</a:t>
            </a:r>
            <a:endParaRPr lang="en-GB" sz="4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  <a:defRPr/>
            </a:pPr>
            <a:endParaRPr lang="en-GB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2514600" y="1143000"/>
            <a:ext cx="4009944" cy="317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endParaRPr lang="en-GB" sz="2900" i="1" dirty="0"/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endParaRPr lang="en-GB" sz="2900" i="1" dirty="0"/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GB" sz="3600" i="1" dirty="0"/>
              <a:t>Wolfgang Hillebrandt</a:t>
            </a:r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GB" sz="3600" i="1" dirty="0"/>
              <a:t> MPI für Astrophysik </a:t>
            </a:r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r>
              <a:rPr lang="en-GB" sz="3600" i="1" dirty="0"/>
              <a:t>Garching</a:t>
            </a:r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5108" algn="l"/>
                <a:tab pos="5253198" algn="l"/>
                <a:tab pos="5909847" algn="l"/>
                <a:tab pos="6565057" algn="l"/>
                <a:tab pos="7221707" algn="l"/>
                <a:tab pos="7879796" algn="l"/>
              </a:tabLst>
            </a:pPr>
            <a:endParaRPr lang="en-GB" sz="2500" i="1" dirty="0">
              <a:latin typeface="Century Schoolbook L" pitchFamily="16" charset="0"/>
            </a:endParaRP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498400" y="5571946"/>
            <a:ext cx="4099680" cy="103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3200" dirty="0" smtClean="0"/>
              <a:t>Lecture, TU Munich</a:t>
            </a:r>
          </a:p>
          <a:p>
            <a:pPr algn="ctr" defTabSz="828013" hangingPunct="0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3200" dirty="0" smtClean="0"/>
              <a:t>WS 2011/12</a:t>
            </a:r>
            <a:endParaRPr lang="en-GB" sz="3200" dirty="0"/>
          </a:p>
        </p:txBody>
      </p:sp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5638800"/>
            <a:ext cx="1745872" cy="9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95" y="5638800"/>
            <a:ext cx="1394104" cy="103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940419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How can we see MACHOs ?</a:t>
            </a:r>
            <a:endParaRPr lang="en-US" sz="3300" dirty="0"/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4801" y="802165"/>
            <a:ext cx="7846560" cy="1621610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US" sz="2400" dirty="0"/>
              <a:t>How likely is it for a star in the Milky Way to get amplified ?</a:t>
            </a:r>
          </a:p>
          <a:p>
            <a:pPr defTabSz="829452">
              <a:defRPr/>
            </a:pPr>
            <a:r>
              <a:rPr lang="en-US" sz="2400" dirty="0"/>
              <a:t>Once every 10 million years !!!</a:t>
            </a:r>
          </a:p>
        </p:txBody>
      </p:sp>
      <p:pic>
        <p:nvPicPr>
          <p:cNvPr id="7239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887034"/>
            <a:ext cx="6629400" cy="4970966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2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1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1"/>
                </a:solidFill>
              </a:rPr>
              <a:t>Supernova classification</a:t>
            </a:r>
          </a:p>
        </p:txBody>
      </p:sp>
      <p:pic>
        <p:nvPicPr>
          <p:cNvPr id="686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143000"/>
            <a:ext cx="7785438" cy="539962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319361" y="1653294"/>
            <a:ext cx="3581280" cy="4540797"/>
          </a:xfrm>
          <a:prstGeom prst="rect">
            <a:avLst/>
          </a:prstGeom>
          <a:noFill/>
          <a:ln w="36720">
            <a:noFill/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839520" y="180019"/>
            <a:ext cx="601344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013">
              <a:spcBef>
                <a:spcPct val="50000"/>
              </a:spcBef>
            </a:pPr>
            <a:r>
              <a:rPr lang="en-US" sz="3600" b="1" u="sng" dirty="0"/>
              <a:t>Supernova light curves</a:t>
            </a:r>
          </a:p>
        </p:txBody>
      </p:sp>
      <p:pic>
        <p:nvPicPr>
          <p:cNvPr id="5127" name="Picture 7" descr="Patat_fig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40" y="1286056"/>
            <a:ext cx="5391360" cy="5168702"/>
          </a:xfrm>
          <a:prstGeom prst="rect">
            <a:avLst/>
          </a:prstGeom>
          <a:noFill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576481" y="5986709"/>
            <a:ext cx="1892160" cy="36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r>
              <a:rPr lang="en-US" b="1" dirty="0" err="1"/>
              <a:t>Patat</a:t>
            </a:r>
            <a:r>
              <a:rPr lang="en-US" b="1" dirty="0"/>
              <a:t> et al. (2001)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81943"/>
            <a:ext cx="7459560" cy="57760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4000" cy="1142040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GB" sz="3600" b="1" dirty="0" smtClean="0"/>
              <a:t>Distances with Type </a:t>
            </a:r>
            <a:r>
              <a:rPr lang="en-GB" sz="3600" b="1" dirty="0" err="1" smtClean="0"/>
              <a:t>Ia</a:t>
            </a:r>
            <a:r>
              <a:rPr lang="en-GB" sz="3600" b="1" dirty="0" smtClean="0"/>
              <a:t> Supernovae</a:t>
            </a:r>
          </a:p>
        </p:txBody>
      </p:sp>
      <p:sp>
        <p:nvSpPr>
          <p:cNvPr id="8222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3120" cy="4920997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GB" dirty="0" smtClean="0">
                <a:cs typeface="Times New Roman" pitchFamily="18" charset="0"/>
              </a:rPr>
              <a:t>Use the Hubble diagram (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m-M</a:t>
            </a:r>
            <a:r>
              <a:rPr lang="en-GB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vs.</a:t>
            </a:r>
            <a:r>
              <a:rPr lang="en-GB" dirty="0" smtClean="0">
                <a:solidFill>
                  <a:srgbClr val="0070C0"/>
                </a:solidFill>
                <a:cs typeface="Times New Roman" pitchFamily="18" charset="0"/>
              </a:rPr>
              <a:t> log 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z</a:t>
            </a:r>
            <a:r>
              <a:rPr lang="en-GB" dirty="0" smtClean="0">
                <a:cs typeface="Times New Roman" pitchFamily="18" charset="0"/>
              </a:rPr>
              <a:t>)</a:t>
            </a:r>
          </a:p>
          <a:p>
            <a:pPr marL="311045" indent="-311045" algn="ctr" defTabSz="829452">
              <a:buSzPct val="80000"/>
              <a:buFont typeface="Wingdings" pitchFamily="2" charset="2"/>
              <a:buChar char="Ø"/>
              <a:defRPr/>
            </a:pPr>
            <a:r>
              <a:rPr lang="en-GB" i="1" dirty="0" smtClean="0">
                <a:solidFill>
                  <a:srgbClr val="FF66CC"/>
                </a:solidFill>
                <a:cs typeface="Times New Roman" pitchFamily="18" charset="0"/>
              </a:rPr>
              <a:t> </a:t>
            </a:r>
            <a:r>
              <a:rPr lang="en-GB" i="1" dirty="0" smtClean="0">
                <a:solidFill>
                  <a:srgbClr val="FF0000"/>
                </a:solidFill>
                <a:cs typeface="Times New Roman" pitchFamily="18" charset="0"/>
              </a:rPr>
              <a:t>m-M=5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GB" i="1" dirty="0" smtClean="0">
                <a:solidFill>
                  <a:srgbClr val="FF0000"/>
                </a:solidFill>
                <a:cs typeface="Times New Roman" pitchFamily="18" charset="0"/>
              </a:rPr>
              <a:t>(z)+25+5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GB" i="1" dirty="0" smtClean="0">
                <a:solidFill>
                  <a:srgbClr val="FF0000"/>
                </a:solidFill>
                <a:cs typeface="Times New Roman" pitchFamily="18" charset="0"/>
              </a:rPr>
              <a:t>(c)-5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GB" i="1" dirty="0" smtClean="0">
                <a:solidFill>
                  <a:srgbClr val="FF0000"/>
                </a:solidFill>
                <a:cs typeface="Times New Roman" pitchFamily="18" charset="0"/>
              </a:rPr>
              <a:t>(H</a:t>
            </a:r>
            <a:r>
              <a:rPr lang="en-GB" i="1" baseline="-25000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i="1" dirty="0" smtClean="0">
                <a:solidFill>
                  <a:srgbClr val="FF0000"/>
                </a:solidFill>
                <a:cs typeface="Times New Roman" pitchFamily="18" charset="0"/>
              </a:rPr>
              <a:t>)</a:t>
            </a:r>
          </a:p>
          <a:p>
            <a:pPr marL="311045" indent="-311045" defTabSz="829452">
              <a:defRPr/>
            </a:pPr>
            <a:r>
              <a:rPr lang="en-US" dirty="0" smtClean="0">
                <a:cs typeface="Times New Roman" pitchFamily="18" charset="0"/>
              </a:rPr>
              <a:t>Note that the slope is given here.</a:t>
            </a:r>
            <a:endParaRPr lang="en-GB" dirty="0" smtClean="0">
              <a:cs typeface="Times New Roman" pitchFamily="18" charset="0"/>
            </a:endParaRPr>
          </a:p>
          <a:p>
            <a:pPr marL="311045" indent="-311045" defTabSz="829452">
              <a:defRPr/>
            </a:pPr>
            <a:r>
              <a:rPr lang="en-US" dirty="0" smtClean="0">
                <a:cs typeface="Times New Roman" pitchFamily="18" charset="0"/>
              </a:rPr>
              <a:t>Hubble constant can be derived when the absolute luminosity 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M</a:t>
            </a:r>
            <a:r>
              <a:rPr lang="en-US" dirty="0" smtClean="0">
                <a:cs typeface="Times New Roman" pitchFamily="18" charset="0"/>
              </a:rPr>
              <a:t> is known</a:t>
            </a:r>
            <a:endParaRPr lang="en-GB" dirty="0" smtClean="0">
              <a:cs typeface="Times New Roman" pitchFamily="18" charset="0"/>
            </a:endParaRPr>
          </a:p>
          <a:p>
            <a:pPr marL="311045" indent="-311045" algn="ctr" defTabSz="829452">
              <a:buSzPct val="80000"/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FF66CC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H</a:t>
            </a:r>
            <a:r>
              <a:rPr lang="en-US" i="1" baseline="-25000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=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(z)+5+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log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(c)-0.2(m-M)</a:t>
            </a:r>
          </a:p>
          <a:p>
            <a:pPr marL="311045" indent="-311045" algn="ctr" defTabSz="829452">
              <a:buSzPct val="80000"/>
              <a:buNone/>
              <a:defRPr/>
            </a:pPr>
            <a:endParaRPr lang="en-US" i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311045" indent="-311045" algn="ctr" defTabSz="829452">
              <a:buSzPct val="80000"/>
              <a:buNone/>
              <a:defRPr/>
            </a:pPr>
            <a:r>
              <a:rPr lang="en-US" sz="4000" b="1" i="1" u="sng" dirty="0" smtClean="0">
                <a:solidFill>
                  <a:srgbClr val="FF0000"/>
                </a:solidFill>
                <a:cs typeface="Times New Roman" pitchFamily="18" charset="0"/>
              </a:rPr>
              <a:t>Give relative distances only!</a:t>
            </a:r>
            <a:endParaRPr lang="en-GB" sz="4000" b="1" i="1" u="sng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US" sz="3600" b="1" dirty="0" smtClean="0"/>
              <a:t>Hubble constant from </a:t>
            </a:r>
            <a:r>
              <a:rPr lang="en-US" sz="3600" b="1" dirty="0" err="1" smtClean="0"/>
              <a:t>SNe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Ia</a:t>
            </a:r>
            <a:endParaRPr lang="en-GB" sz="3600" b="1" dirty="0" smtClean="0"/>
          </a:p>
        </p:txBody>
      </p:sp>
      <p:sp>
        <p:nvSpPr>
          <p:cNvPr id="8243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8062560" cy="556260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dirty="0" smtClean="0"/>
              <a:t>Calibrate the absolute luminosity</a:t>
            </a:r>
          </a:p>
          <a:p>
            <a:pPr marL="673930" lvl="1" indent="-217444" defTabSz="829452">
              <a:defRPr/>
            </a:pPr>
            <a:r>
              <a:rPr lang="en-US" dirty="0" smtClean="0"/>
              <a:t>through </a:t>
            </a:r>
            <a:r>
              <a:rPr lang="en-US" dirty="0" err="1" smtClean="0"/>
              <a:t>Cepheids</a:t>
            </a:r>
            <a:endParaRPr lang="en-US" dirty="0" smtClean="0"/>
          </a:p>
          <a:p>
            <a:pPr lvl="2" indent="-313925" defTabSz="829452">
              <a:defRPr/>
            </a:pPr>
            <a:r>
              <a:rPr lang="en-US" sz="2800" dirty="0" smtClean="0"/>
              <a:t>‘classical distance ladder’</a:t>
            </a:r>
          </a:p>
          <a:p>
            <a:pPr lvl="3" defTabSz="829452">
              <a:defRPr/>
            </a:pPr>
            <a:r>
              <a:rPr lang="en-US" sz="2800" dirty="0" smtClean="0"/>
              <a:t>depends on the accuracy of the previous rungs on the ladder</a:t>
            </a:r>
          </a:p>
          <a:p>
            <a:pPr lvl="3" defTabSz="829452">
              <a:defRPr/>
            </a:pPr>
            <a:r>
              <a:rPr lang="en-US" sz="2800" dirty="0" smtClean="0"/>
              <a:t>LMC distance, P-L(-C) relation, </a:t>
            </a:r>
            <a:r>
              <a:rPr lang="en-US" sz="2800" dirty="0" err="1" smtClean="0"/>
              <a:t>metallicities</a:t>
            </a:r>
            <a:endParaRPr lang="en-US" sz="2800" dirty="0" smtClean="0"/>
          </a:p>
          <a:p>
            <a:pPr lvl="2" indent="-313925" defTabSz="829452">
              <a:defRPr/>
            </a:pPr>
            <a:r>
              <a:rPr lang="en-US" sz="2800" dirty="0" smtClean="0"/>
              <a:t>HST program (</a:t>
            </a:r>
            <a:r>
              <a:rPr lang="en-US" sz="2800" dirty="0" err="1" smtClean="0"/>
              <a:t>Sandage</a:t>
            </a:r>
            <a:r>
              <a:rPr lang="en-US" sz="2800" dirty="0" smtClean="0"/>
              <a:t>, </a:t>
            </a:r>
            <a:r>
              <a:rPr lang="en-US" sz="2800" dirty="0" err="1" smtClean="0"/>
              <a:t>Tammann</a:t>
            </a:r>
            <a:r>
              <a:rPr lang="en-US" sz="2800" dirty="0" smtClean="0"/>
              <a:t>)</a:t>
            </a:r>
          </a:p>
          <a:p>
            <a:pPr lvl="2" indent="-313925" defTabSz="829452">
              <a:defRPr/>
            </a:pPr>
            <a:r>
              <a:rPr lang="en-US" sz="2800" dirty="0" smtClean="0"/>
              <a:t>HST Key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(Freedman, </a:t>
            </a:r>
            <a:r>
              <a:rPr lang="en-US" sz="2800" dirty="0" err="1" smtClean="0"/>
              <a:t>Kennicutt</a:t>
            </a:r>
            <a:r>
              <a:rPr lang="en-US" sz="2800" dirty="0" smtClean="0"/>
              <a:t>, Mould, </a:t>
            </a:r>
            <a:r>
              <a:rPr lang="en-US" sz="2800" dirty="0" err="1" smtClean="0"/>
              <a:t>Madore</a:t>
            </a:r>
            <a:r>
              <a:rPr lang="en-US" sz="2800" dirty="0" smtClean="0"/>
              <a:t>)</a:t>
            </a:r>
          </a:p>
          <a:p>
            <a:pPr marL="673930" lvl="1" indent="-217444" defTabSz="829452">
              <a:defRPr/>
            </a:pPr>
            <a:r>
              <a:rPr lang="en-US" dirty="0" smtClean="0"/>
              <a:t>through models</a:t>
            </a:r>
          </a:p>
          <a:p>
            <a:pPr lvl="2" indent="-313925" defTabSz="829452">
              <a:defRPr/>
            </a:pPr>
            <a:r>
              <a:rPr lang="en-US" sz="2800" dirty="0" smtClean="0"/>
              <a:t>extremely difficult (but possible!)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9452">
              <a:defRPr/>
            </a:pPr>
            <a:r>
              <a:rPr lang="en-GB" sz="3600" u="sng" dirty="0" smtClean="0"/>
              <a:t>Absolute Magnitudes of </a:t>
            </a:r>
            <a:r>
              <a:rPr lang="en-GB" sz="3600" u="sng" dirty="0" err="1" smtClean="0"/>
              <a:t>SNe</a:t>
            </a:r>
            <a:r>
              <a:rPr lang="en-GB" sz="3600" u="sng" dirty="0" smtClean="0"/>
              <a:t> </a:t>
            </a:r>
            <a:r>
              <a:rPr lang="en-GB" sz="3600" u="sng" dirty="0" err="1" smtClean="0"/>
              <a:t>Ia</a:t>
            </a:r>
            <a:endParaRPr lang="en-GB" sz="3600" u="sng" dirty="0" smtClean="0"/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685800" y="1752600"/>
          <a:ext cx="7820640" cy="3693988"/>
        </p:xfrm>
        <a:graphic>
          <a:graphicData uri="http://schemas.openxmlformats.org/presentationml/2006/ole">
            <p:oleObj spid="_x0000_s102405" name="Worksheet" r:id="rId4" imgW="4276578" imgH="2019356" progId="Excel.Sheet.8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461281" y="5985268"/>
            <a:ext cx="2347033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defTabSz="914414">
              <a:defRPr/>
            </a:pPr>
            <a:r>
              <a:rPr lang="en-GB" sz="2400" dirty="0"/>
              <a:t>(</a:t>
            </a:r>
            <a:r>
              <a:rPr lang="en-GB" sz="2400" dirty="0" err="1"/>
              <a:t>Saha</a:t>
            </a:r>
            <a:r>
              <a:rPr lang="en-GB" sz="2400" dirty="0"/>
              <a:t> et al.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1139160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US" sz="3600" dirty="0" smtClean="0"/>
              <a:t>Nearby </a:t>
            </a:r>
            <a:r>
              <a:rPr lang="en-US" sz="3600" dirty="0" err="1" smtClean="0"/>
              <a:t>SNe</a:t>
            </a:r>
            <a:r>
              <a:rPr lang="en-US" sz="3600" dirty="0" smtClean="0"/>
              <a:t> </a:t>
            </a:r>
            <a:r>
              <a:rPr lang="en-US" sz="3600" dirty="0" err="1" smtClean="0"/>
              <a:t>Ia</a:t>
            </a:r>
            <a:endParaRPr lang="en-GB" sz="3600" dirty="0" smtClean="0"/>
          </a:p>
        </p:txBody>
      </p:sp>
      <p:pic>
        <p:nvPicPr>
          <p:cNvPr id="174083" name="Picture 3" descr="hub_cu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6244" y="990600"/>
            <a:ext cx="8206513" cy="5029200"/>
          </a:xfrm>
          <a:noFill/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6507360" y="6194091"/>
            <a:ext cx="2427567" cy="43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</a:pPr>
            <a:r>
              <a:rPr lang="en-US" sz="2200" dirty="0"/>
              <a:t>Phillips et al. (1999)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7220" y="733037"/>
            <a:ext cx="8376780" cy="6124963"/>
            <a:chOff x="0" y="203"/>
            <a:chExt cx="5767" cy="4117"/>
          </a:xfrm>
        </p:grpSpPr>
        <p:pic>
          <p:nvPicPr>
            <p:cNvPr id="250883" name="Picture 3" descr="dm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03"/>
              <a:ext cx="5328" cy="4117"/>
            </a:xfrm>
            <a:prstGeom prst="rect">
              <a:avLst/>
            </a:prstGeom>
            <a:noFill/>
          </p:spPr>
        </p:pic>
        <p:sp>
          <p:nvSpPr>
            <p:cNvPr id="250884" name="Text Box 4"/>
            <p:cNvSpPr txBox="1">
              <a:spLocks noChangeArrowheads="1"/>
            </p:cNvSpPr>
            <p:nvPr/>
          </p:nvSpPr>
          <p:spPr bwMode="auto">
            <a:xfrm>
              <a:off x="4070" y="3898"/>
              <a:ext cx="1697" cy="3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>
              <a:spAutoFit/>
            </a:bodyPr>
            <a:lstStyle/>
            <a:p>
              <a:pPr defTabSz="914414"/>
              <a:r>
                <a:rPr lang="en-GB" sz="2400" dirty="0"/>
                <a:t>Phillips et al. 1999</a:t>
              </a:r>
            </a:p>
          </p:txBody>
        </p:sp>
      </p:grpSp>
      <p:sp>
        <p:nvSpPr>
          <p:cNvPr id="25088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05799" cy="733037"/>
          </a:xfrm>
        </p:spPr>
        <p:txBody>
          <a:bodyPr>
            <a:noAutofit/>
          </a:bodyPr>
          <a:lstStyle/>
          <a:p>
            <a:pPr defTabSz="829452"/>
            <a:r>
              <a:rPr lang="en-GB" sz="2800" dirty="0" smtClean="0"/>
              <a:t>Correlations between peak luminosity and LC shape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7" name="Rectangle 3"/>
          <p:cNvSpPr>
            <a:spLocks noGrp="1" noChangeArrowheads="1"/>
          </p:cNvSpPr>
          <p:nvPr>
            <p:ph type="title"/>
          </p:nvPr>
        </p:nvSpPr>
        <p:spPr>
          <a:xfrm>
            <a:off x="424801" y="249147"/>
            <a:ext cx="7771680" cy="1142039"/>
          </a:xfrm>
        </p:spPr>
        <p:txBody>
          <a:bodyPr/>
          <a:lstStyle/>
          <a:p>
            <a:pPr defTabSz="829452">
              <a:defRPr/>
            </a:pPr>
            <a:r>
              <a:rPr lang="en-GB" sz="3300" b="1" dirty="0" smtClean="0"/>
              <a:t>Light curve shape – luminosity</a:t>
            </a:r>
          </a:p>
        </p:txBody>
      </p:sp>
      <p:pic>
        <p:nvPicPr>
          <p:cNvPr id="175107" name="Picture 3" descr="HamuyTypeIa_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622239"/>
            <a:ext cx="4572000" cy="3105779"/>
          </a:xfrm>
          <a:noFill/>
        </p:spPr>
      </p:pic>
      <p:pic>
        <p:nvPicPr>
          <p:cNvPr id="6" name="Picture 4" descr="HamuyTypeIa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240" y="1667517"/>
            <a:ext cx="4433760" cy="30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6560" y="4949800"/>
            <a:ext cx="8087040" cy="42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1600" dirty="0">
                <a:latin typeface="Arial" pitchFamily="34" charset="0"/>
              </a:rPr>
              <a:t>(</a:t>
            </a:r>
            <a:r>
              <a:rPr lang="en-US" sz="2200" dirty="0">
                <a:latin typeface="Arial" pitchFamily="34" charset="0"/>
              </a:rPr>
              <a:t>B-band light curves; </a:t>
            </a:r>
            <a:r>
              <a:rPr lang="en-US" sz="2200" dirty="0" err="1">
                <a:latin typeface="Arial" pitchFamily="34" charset="0"/>
              </a:rPr>
              <a:t>Calan</a:t>
            </a:r>
            <a:r>
              <a:rPr lang="en-US" sz="2200" dirty="0">
                <a:latin typeface="Arial" pitchFamily="34" charset="0"/>
              </a:rPr>
              <a:t>/</a:t>
            </a:r>
            <a:r>
              <a:rPr lang="en-US" sz="2200" dirty="0" err="1">
                <a:latin typeface="Arial" pitchFamily="34" charset="0"/>
              </a:rPr>
              <a:t>Tololo</a:t>
            </a:r>
            <a:r>
              <a:rPr lang="en-US" sz="2200" dirty="0">
                <a:latin typeface="Arial" pitchFamily="34" charset="0"/>
              </a:rPr>
              <a:t> sample, Kim et al. 1997)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8320" y="5710200"/>
            <a:ext cx="8778240" cy="4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013">
              <a:spcBef>
                <a:spcPct val="50000"/>
              </a:spcBef>
              <a:defRPr/>
            </a:pPr>
            <a:r>
              <a:rPr 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 calibration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SNe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Ia</a:t>
            </a:r>
            <a:r>
              <a:rPr lang="en-US" sz="2400" i="1" dirty="0">
                <a:solidFill>
                  <a:schemeClr val="tx1"/>
                </a:solidFill>
              </a:rPr>
              <a:t> look like good “standard candles”!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1" y="0"/>
            <a:ext cx="7771680" cy="871292"/>
          </a:xfrm>
        </p:spPr>
        <p:txBody>
          <a:bodyPr/>
          <a:lstStyle/>
          <a:p>
            <a:pPr defTabSz="829452">
              <a:defRPr/>
            </a:pPr>
            <a:r>
              <a:rPr lang="en-GB" sz="3300" b="1" dirty="0" smtClean="0"/>
              <a:t>Normalisation of the peak luminosity</a:t>
            </a:r>
          </a:p>
        </p:txBody>
      </p:sp>
      <p:sp>
        <p:nvSpPr>
          <p:cNvPr id="837638" name="Rectangle 6"/>
          <p:cNvSpPr>
            <a:spLocks noGrp="1" noChangeArrowheads="1"/>
          </p:cNvSpPr>
          <p:nvPr>
            <p:ph idx="1"/>
          </p:nvPr>
        </p:nvSpPr>
        <p:spPr>
          <a:xfrm>
            <a:off x="5562600" y="1600200"/>
            <a:ext cx="3276480" cy="3124200"/>
          </a:xfrm>
        </p:spPr>
        <p:txBody>
          <a:bodyPr>
            <a:normAutofit/>
          </a:bodyPr>
          <a:lstStyle/>
          <a:p>
            <a:pPr marL="0" indent="0" defTabSz="829452">
              <a:buNone/>
              <a:defRPr/>
            </a:pPr>
            <a:r>
              <a:rPr lang="en-GB" dirty="0" smtClean="0"/>
              <a:t>Using the luminosity-decline rate relation one can normalise the peak luminosity of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endParaRPr lang="en-GB" dirty="0" smtClean="0"/>
          </a:p>
          <a:p>
            <a:pPr marL="0" indent="0" defTabSz="829452">
              <a:defRPr/>
            </a:pPr>
            <a:endParaRPr lang="en-GB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913180"/>
            <a:ext cx="5562600" cy="5616465"/>
            <a:chOff x="0" y="936"/>
            <a:chExt cx="3408" cy="3384"/>
          </a:xfrm>
        </p:grpSpPr>
        <p:pic>
          <p:nvPicPr>
            <p:cNvPr id="176135" name="Picture 4" descr="hub_cor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36"/>
              <a:ext cx="3408" cy="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6136" name="Text Box 5"/>
            <p:cNvSpPr txBox="1">
              <a:spLocks noChangeArrowheads="1"/>
            </p:cNvSpPr>
            <p:nvPr/>
          </p:nvSpPr>
          <p:spPr bwMode="auto">
            <a:xfrm>
              <a:off x="187" y="937"/>
              <a:ext cx="1587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94" tIns="50397" rIns="100794" bIns="50397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GB" sz="2400" dirty="0"/>
                <a:t>Phillips et al. 1999</a:t>
              </a:r>
            </a:p>
          </p:txBody>
        </p:sp>
      </p:grpSp>
      <p:sp>
        <p:nvSpPr>
          <p:cNvPr id="837639" name="Line 7"/>
          <p:cNvSpPr>
            <a:spLocks noChangeShapeType="1"/>
          </p:cNvSpPr>
          <p:nvPr/>
        </p:nvSpPr>
        <p:spPr bwMode="auto">
          <a:xfrm>
            <a:off x="5747040" y="5157182"/>
            <a:ext cx="12441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176134" name="Text Box 8"/>
          <p:cNvSpPr txBox="1">
            <a:spLocks noChangeArrowheads="1"/>
          </p:cNvSpPr>
          <p:nvPr/>
        </p:nvSpPr>
        <p:spPr bwMode="auto">
          <a:xfrm>
            <a:off x="5677920" y="5571945"/>
            <a:ext cx="2419200" cy="96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</a:pPr>
            <a:r>
              <a:rPr lang="en-US" sz="2900" dirty="0">
                <a:solidFill>
                  <a:srgbClr val="FF0000"/>
                </a:solidFill>
              </a:rPr>
              <a:t>Reduces the scatter!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SNh0"/>
          <p:cNvPicPr>
            <a:picLocks noChangeAspect="1" noChangeArrowheads="1"/>
          </p:cNvPicPr>
          <p:nvPr/>
        </p:nvPicPr>
        <p:blipFill>
          <a:blip r:embed="rId3" cstate="print"/>
          <a:srcRect t="4318"/>
          <a:stretch>
            <a:fillRect/>
          </a:stretch>
        </p:blipFill>
        <p:spPr bwMode="auto">
          <a:xfrm>
            <a:off x="0" y="1009547"/>
            <a:ext cx="7143840" cy="548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632161" y="0"/>
            <a:ext cx="7771680" cy="940419"/>
          </a:xfrm>
        </p:spPr>
        <p:txBody>
          <a:bodyPr/>
          <a:lstStyle/>
          <a:p>
            <a:pPr defTabSz="829452">
              <a:defRPr/>
            </a:pPr>
            <a:r>
              <a:rPr lang="en-GB" sz="3300" b="1" dirty="0" smtClean="0"/>
              <a:t>The nearby SN </a:t>
            </a:r>
            <a:r>
              <a:rPr lang="en-GB" sz="3300" b="1" dirty="0" err="1" smtClean="0"/>
              <a:t>Ia</a:t>
            </a:r>
            <a:r>
              <a:rPr lang="en-GB" sz="3300" b="1" dirty="0" smtClean="0"/>
              <a:t> sample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7267680" y="4327655"/>
            <a:ext cx="1668960" cy="13849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</a:pPr>
            <a:r>
              <a:rPr lang="en-GB" sz="2800" b="1" dirty="0">
                <a:solidFill>
                  <a:srgbClr val="FF0000"/>
                </a:solidFill>
              </a:rPr>
              <a:t>Evidence for good</a:t>
            </a:r>
          </a:p>
          <a:p>
            <a:pPr defTabSz="914414" eaLnBrk="0" hangingPunct="0">
              <a:spcBef>
                <a:spcPct val="0"/>
              </a:spcBef>
            </a:pPr>
            <a:r>
              <a:rPr lang="en-GB" sz="2800" b="1" dirty="0">
                <a:solidFill>
                  <a:srgbClr val="FF0000"/>
                </a:solidFill>
              </a:rPr>
              <a:t>distances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829452">
              <a:defRPr/>
            </a:pPr>
            <a:r>
              <a:rPr lang="en-US" sz="3300" b="1" dirty="0"/>
              <a:t>How did this work ?</a:t>
            </a:r>
            <a:endParaRPr lang="en-US" sz="3300" dirty="0"/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3120" cy="2743488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Monitor 10 million stars simultaneously !</a:t>
            </a:r>
          </a:p>
        </p:txBody>
      </p:sp>
      <p:pic>
        <p:nvPicPr>
          <p:cNvPr id="724996" name="Picture 4" descr="LMC_f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721" y="2667160"/>
            <a:ext cx="4952160" cy="35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4997" name="Picture 5" descr="microlen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30294"/>
            <a:ext cx="8334919" cy="475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9452">
              <a:defRPr/>
            </a:pPr>
            <a:r>
              <a:rPr lang="en-US" sz="3300" b="1" dirty="0" smtClean="0"/>
              <a:t>Hubble constant from </a:t>
            </a:r>
            <a:r>
              <a:rPr lang="en-US" sz="3300" b="1" dirty="0" err="1" smtClean="0"/>
              <a:t>SNe</a:t>
            </a:r>
            <a:r>
              <a:rPr lang="en-US" sz="3300" b="1" dirty="0" smtClean="0"/>
              <a:t> </a:t>
            </a:r>
            <a:r>
              <a:rPr lang="en-US" sz="3300" b="1" dirty="0" err="1" smtClean="0"/>
              <a:t>Ia</a:t>
            </a:r>
            <a:r>
              <a:rPr lang="en-US" sz="3300" b="1" dirty="0" smtClean="0"/>
              <a:t> </a:t>
            </a:r>
            <a:endParaRPr lang="en-GB" sz="3300" b="1" dirty="0" smtClean="0"/>
          </a:p>
        </p:txBody>
      </p:sp>
      <p:sp>
        <p:nvSpPr>
          <p:cNvPr id="840707" name="Rectangle 3"/>
          <p:cNvSpPr>
            <a:spLocks noGrp="1" noChangeArrowheads="1"/>
          </p:cNvSpPr>
          <p:nvPr>
            <p:ph idx="1"/>
          </p:nvPr>
        </p:nvSpPr>
        <p:spPr>
          <a:xfrm>
            <a:off x="424800" y="1493437"/>
            <a:ext cx="8229600" cy="3110727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Extremely good (relative) distance indicators</a:t>
            </a:r>
          </a:p>
          <a:p>
            <a:pPr marL="673930" lvl="1" indent="-217444" defTabSz="829452">
              <a:defRPr/>
            </a:pPr>
            <a:r>
              <a:rPr lang="en-US" sz="2900" dirty="0" smtClean="0">
                <a:solidFill>
                  <a:srgbClr val="FF0000"/>
                </a:solidFill>
              </a:rPr>
              <a:t>distance accuracy better than 10%</a:t>
            </a:r>
          </a:p>
          <a:p>
            <a:pPr marL="311045" indent="-311045" defTabSz="829452">
              <a:defRPr/>
            </a:pPr>
            <a:r>
              <a:rPr lang="en-US" dirty="0" smtClean="0"/>
              <a:t>Uncertainty in H</a:t>
            </a:r>
            <a:r>
              <a:rPr lang="en-US" baseline="-25000" dirty="0" smtClean="0"/>
              <a:t>0</a:t>
            </a:r>
            <a:r>
              <a:rPr lang="en-US" dirty="0" smtClean="0"/>
              <a:t> mostly from the LMC and the Cepheid P-L relation</a:t>
            </a:r>
          </a:p>
          <a:p>
            <a:pPr marL="311045" indent="-311045" defTabSz="829452">
              <a:defRPr/>
            </a:pPr>
            <a:r>
              <a:rPr lang="en-US" dirty="0" smtClean="0"/>
              <a:t>Today’s best value (</a:t>
            </a:r>
            <a:r>
              <a:rPr lang="en-US" dirty="0" err="1" smtClean="0"/>
              <a:t>Cepheids</a:t>
            </a:r>
            <a:r>
              <a:rPr lang="en-US" dirty="0" smtClean="0"/>
              <a:t> +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):</a:t>
            </a:r>
            <a:r>
              <a:rPr lang="en-US" dirty="0" smtClean="0">
                <a:solidFill>
                  <a:srgbClr val="66FF33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66FF33"/>
                </a:solidFill>
              </a:rPr>
              <a:t> </a:t>
            </a:r>
            <a:endParaRPr lang="en-GB" dirty="0" smtClean="0">
              <a:solidFill>
                <a:srgbClr val="66FF33"/>
              </a:solidFill>
            </a:endParaRPr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2152800" y="4604164"/>
            <a:ext cx="4423680" cy="5915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0"/>
              </a:spcBef>
              <a:defRPr/>
            </a:pPr>
            <a:r>
              <a:rPr lang="en-US" sz="3300" b="1" dirty="0">
                <a:solidFill>
                  <a:srgbClr val="FF0000"/>
                </a:solidFill>
              </a:rPr>
              <a:t>H</a:t>
            </a:r>
            <a:r>
              <a:rPr lang="en-US" sz="3300" b="1" baseline="-25000" dirty="0">
                <a:solidFill>
                  <a:srgbClr val="FF0000"/>
                </a:solidFill>
              </a:rPr>
              <a:t>0</a:t>
            </a:r>
            <a:r>
              <a:rPr lang="en-US" sz="3300" b="1" dirty="0">
                <a:solidFill>
                  <a:srgbClr val="FF0000"/>
                </a:solidFill>
              </a:rPr>
              <a:t> = (72 ± </a:t>
            </a:r>
            <a:r>
              <a:rPr lang="en-US" sz="3300" b="1" dirty="0" smtClean="0">
                <a:solidFill>
                  <a:srgbClr val="FF0000"/>
                </a:solidFill>
              </a:rPr>
              <a:t>6) </a:t>
            </a:r>
            <a:r>
              <a:rPr lang="en-US" sz="3300" b="1" dirty="0">
                <a:solidFill>
                  <a:srgbClr val="FF0000"/>
                </a:solidFill>
              </a:rPr>
              <a:t>km/s/</a:t>
            </a:r>
            <a:r>
              <a:rPr lang="en-US" sz="3300" b="1" dirty="0" err="1">
                <a:solidFill>
                  <a:srgbClr val="FF0000"/>
                </a:solidFill>
              </a:rPr>
              <a:t>Mpc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40" y="5571946"/>
            <a:ext cx="8640000" cy="514643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800" i="1" u="sng" dirty="0">
                <a:solidFill>
                  <a:srgbClr val="FF0000"/>
                </a:solidFill>
              </a:rPr>
              <a:t>Note: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This enters as an uncertainty in many </a:t>
            </a:r>
            <a:r>
              <a:rPr lang="en-US" sz="2800" i="1" dirty="0" smtClean="0">
                <a:solidFill>
                  <a:schemeClr val="tx1"/>
                </a:solidFill>
              </a:rPr>
              <a:t>other </a:t>
            </a:r>
            <a:r>
              <a:rPr lang="en-US" sz="2800" i="1" dirty="0">
                <a:solidFill>
                  <a:schemeClr val="tx1"/>
                </a:solidFill>
              </a:rPr>
              <a:t>places!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0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70C0"/>
                </a:solidFill>
              </a:rPr>
              <a:t>Measuring the deceleration parameter </a:t>
            </a:r>
            <a:r>
              <a:rPr lang="en-US" sz="3300" b="1" i="1" dirty="0" smtClean="0">
                <a:solidFill>
                  <a:srgbClr val="0070C0"/>
                </a:solidFill>
              </a:rPr>
              <a:t>q</a:t>
            </a:r>
            <a:r>
              <a:rPr lang="en-US" sz="3300" b="1" i="1" baseline="-25000" dirty="0" smtClean="0">
                <a:solidFill>
                  <a:srgbClr val="0070C0"/>
                </a:solidFill>
                <a:sym typeface="Symbol" pitchFamily="18" charset="2"/>
              </a:rPr>
              <a:t>0 </a:t>
            </a:r>
            <a:r>
              <a:rPr lang="en-US" sz="3300" b="1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idx="1"/>
          </p:nvPr>
        </p:nvSpPr>
        <p:spPr>
          <a:xfrm>
            <a:off x="424800" y="1216929"/>
            <a:ext cx="8229600" cy="453071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How do we do that?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Measure the rate of expansion at different times, i.e. measure and compare the expansion based on nearby galaxies and based on high </a:t>
            </a:r>
            <a:r>
              <a:rPr lang="en-US" dirty="0" err="1" smtClean="0">
                <a:solidFill>
                  <a:srgbClr val="0070C0"/>
                </a:solidFill>
              </a:rPr>
              <a:t>redshift</a:t>
            </a:r>
            <a:r>
              <a:rPr lang="en-US" dirty="0" smtClean="0">
                <a:solidFill>
                  <a:srgbClr val="0070C0"/>
                </a:solidFill>
              </a:rPr>
              <a:t> galaxies or other objects, e.g., Type </a:t>
            </a:r>
            <a:r>
              <a:rPr lang="en-US" dirty="0" err="1" smtClean="0">
                <a:solidFill>
                  <a:srgbClr val="0070C0"/>
                </a:solidFill>
              </a:rPr>
              <a:t>Ia</a:t>
            </a:r>
            <a:r>
              <a:rPr lang="en-US" dirty="0" smtClean="0">
                <a:solidFill>
                  <a:srgbClr val="0070C0"/>
                </a:solidFill>
              </a:rPr>
              <a:t> supernovae.</a:t>
            </a:r>
          </a:p>
          <a:p>
            <a:pPr marL="673930" lvl="1" indent="-217444" defTabSz="829452">
              <a:buNone/>
              <a:defRPr/>
            </a:pPr>
            <a:endParaRPr lang="en-US" dirty="0" smtClean="0">
              <a:solidFill>
                <a:srgbClr val="ADF9FF"/>
              </a:solidFill>
            </a:endParaRPr>
          </a:p>
          <a:p>
            <a:pPr marL="311045" indent="-311045" defTabSz="829452">
              <a:defRPr/>
            </a:pPr>
            <a:r>
              <a:rPr lang="en-US" dirty="0" smtClean="0"/>
              <a:t>Gravity is slowing down the expansion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expansion rate should be higher at high </a:t>
            </a:r>
            <a:r>
              <a:rPr lang="en-US" dirty="0" err="1" smtClean="0">
                <a:solidFill>
                  <a:srgbClr val="0070C0"/>
                </a:solidFill>
                <a:sym typeface="Symbol" pitchFamily="18" charset="2"/>
              </a:rPr>
              <a:t>redshift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. </a:t>
            </a: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5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1" grpId="0" build="p" bldLvl="2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Nobel Prize for Physics 2011....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029200"/>
            <a:ext cx="7010400" cy="16303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“… for the discovery of the accelerating   expansion of the Universe through observations of distant supernovae"</a:t>
            </a:r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33600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133600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133600"/>
            <a:ext cx="15430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066800"/>
            <a:ext cx="1809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4495800"/>
            <a:ext cx="7114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Saul </a:t>
            </a:r>
            <a:r>
              <a:rPr lang="en-US" sz="2000" dirty="0" err="1" smtClean="0"/>
              <a:t>Perlmutter</a:t>
            </a:r>
            <a:r>
              <a:rPr lang="en-US" sz="2000" dirty="0" smtClean="0"/>
              <a:t>                      Brian Schmidt                         Adam </a:t>
            </a:r>
            <a:r>
              <a:rPr lang="en-US" sz="2000" dirty="0" err="1" smtClean="0"/>
              <a:t>Riess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6023520" y="1147801"/>
            <a:ext cx="2903040" cy="4261551"/>
          </a:xfrm>
          <a:prstGeom prst="rect">
            <a:avLst/>
          </a:prstGeom>
          <a:noFill/>
          <a:ln w="3672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1686" indent="-195843">
              <a:lnSpc>
                <a:spcPct val="97000"/>
              </a:lnSpc>
              <a:spcAft>
                <a:spcPts val="1293"/>
              </a:spcAft>
              <a:buClr>
                <a:srgbClr val="000000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dirty="0">
                <a:solidFill>
                  <a:schemeClr val="tx1"/>
                </a:solidFill>
                <a:latin typeface="Lucidabright (CE)" pitchFamily="32" charset="0"/>
              </a:rPr>
              <a:t>  </a:t>
            </a:r>
            <a:r>
              <a:rPr lang="en-GB" sz="2800" dirty="0">
                <a:solidFill>
                  <a:schemeClr val="tx1"/>
                </a:solidFill>
              </a:rPr>
              <a:t>Supernovae are very rare, ~ 1 SN per 100 years and galaxy.          </a:t>
            </a:r>
          </a:p>
          <a:p>
            <a:pPr marL="391686" indent="-195843">
              <a:lnSpc>
                <a:spcPct val="97000"/>
              </a:lnSpc>
              <a:spcAft>
                <a:spcPts val="1293"/>
              </a:spcAft>
              <a:buClr>
                <a:srgbClr val="000000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sz="2800" dirty="0">
              <a:solidFill>
                <a:schemeClr val="tx1"/>
              </a:solidFill>
            </a:endParaRPr>
          </a:p>
          <a:p>
            <a:pPr marL="391686" indent="-195843">
              <a:lnSpc>
                <a:spcPct val="97000"/>
              </a:lnSpc>
              <a:spcAft>
                <a:spcPts val="1293"/>
              </a:spcAft>
              <a:buClr>
                <a:srgbClr val="000000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800" dirty="0">
                <a:solidFill>
                  <a:schemeClr val="tx1"/>
                </a:solidFill>
              </a:rPr>
              <a:t>                                           </a:t>
            </a:r>
          </a:p>
          <a:p>
            <a:pPr marL="391686" indent="-195843">
              <a:lnSpc>
                <a:spcPct val="97000"/>
              </a:lnSpc>
              <a:spcAft>
                <a:spcPts val="1293"/>
              </a:spcAft>
              <a:buClr>
                <a:srgbClr val="000000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800" dirty="0">
                <a:solidFill>
                  <a:schemeClr val="tx1"/>
                </a:solidFill>
              </a:rPr>
              <a:t>  One has to observe very many galaxies!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80" y="940419"/>
            <a:ext cx="5581440" cy="56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2" name="Line 4"/>
          <p:cNvSpPr>
            <a:spLocks noChangeShapeType="1"/>
          </p:cNvSpPr>
          <p:nvPr/>
        </p:nvSpPr>
        <p:spPr bwMode="auto">
          <a:xfrm>
            <a:off x="6553200" y="3657600"/>
            <a:ext cx="682560" cy="1440"/>
          </a:xfrm>
          <a:prstGeom prst="line">
            <a:avLst/>
          </a:prstGeom>
          <a:noFill/>
          <a:ln w="73080">
            <a:solidFill>
              <a:srgbClr val="FF3333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424800" y="180020"/>
            <a:ext cx="8017920" cy="63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600" dirty="0" smtClean="0"/>
              <a:t>Distant </a:t>
            </a:r>
            <a:r>
              <a:rPr lang="en-US" sz="3600" dirty="0"/>
              <a:t>supernovae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85800"/>
            <a:ext cx="598086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6197760" y="249147"/>
            <a:ext cx="2946240" cy="568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3300" dirty="0"/>
              <a:t>Search strategy:</a:t>
            </a: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sz="2900" u="sng" dirty="0">
              <a:latin typeface="Lucidabright (CE)" pitchFamily="32" charset="0"/>
            </a:endParaRP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900" dirty="0">
                <a:solidFill>
                  <a:srgbClr val="0070C0"/>
                </a:solidFill>
              </a:rPr>
              <a:t>1. Repeated scanning of a certain field.    </a:t>
            </a: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sz="2900" dirty="0">
              <a:solidFill>
                <a:srgbClr val="0070C0"/>
              </a:solidFill>
            </a:endParaRP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900" dirty="0">
                <a:solidFill>
                  <a:srgbClr val="0070C0"/>
                </a:solidFill>
              </a:rPr>
              <a:t>2. Electronic readout of the data. </a:t>
            </a: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endParaRPr lang="en-GB" sz="2900" dirty="0">
              <a:solidFill>
                <a:srgbClr val="0070C0"/>
              </a:solidFill>
            </a:endParaRPr>
          </a:p>
          <a:p>
            <a:pPr marL="414726" indent="-414726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900" dirty="0">
                <a:solidFill>
                  <a:srgbClr val="0070C0"/>
                </a:solidFill>
              </a:rPr>
              <a:t>3. Follow-up observations, e.g., HST, VLT, 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5954401" y="525655"/>
            <a:ext cx="3008160" cy="5732338"/>
          </a:xfrm>
          <a:prstGeom prst="rect">
            <a:avLst/>
          </a:prstGeom>
          <a:noFill/>
          <a:ln w="3672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1686" indent="-195843" defTabSz="828013">
              <a:spcAft>
                <a:spcPts val="1293"/>
              </a:spcAft>
              <a:buClr>
                <a:srgbClr val="000000"/>
              </a:buClr>
              <a:buSzPct val="75000"/>
              <a:buFont typeface="ZapfDingbats" pitchFamily="82" charset="2"/>
              <a:buChar char=" 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900" dirty="0"/>
              <a:t>Supernovae are routinely detected at </a:t>
            </a:r>
            <a:r>
              <a:rPr lang="en-GB" sz="2900" dirty="0" err="1"/>
              <a:t>redshifts</a:t>
            </a:r>
            <a:r>
              <a:rPr lang="en-GB" sz="2900" dirty="0"/>
              <a:t> Z &gt; 0.1:           </a:t>
            </a:r>
          </a:p>
          <a:p>
            <a:pPr marL="391686" indent="-195843" defTabSz="828013">
              <a:spcAft>
                <a:spcPts val="1293"/>
              </a:spcAft>
              <a:buClr>
                <a:schemeClr val="tx1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800" dirty="0">
                <a:solidFill>
                  <a:srgbClr val="2300DC"/>
                </a:solidFill>
              </a:rPr>
              <a:t> </a:t>
            </a:r>
            <a:r>
              <a:rPr lang="en-GB" sz="2800" dirty="0" smtClean="0">
                <a:solidFill>
                  <a:srgbClr val="0070C0"/>
                </a:solidFill>
              </a:rPr>
              <a:t>What </a:t>
            </a:r>
            <a:r>
              <a:rPr lang="en-GB" sz="2800" dirty="0">
                <a:solidFill>
                  <a:srgbClr val="0070C0"/>
                </a:solidFill>
              </a:rPr>
              <a:t>is </a:t>
            </a:r>
            <a:r>
              <a:rPr lang="en-GB" sz="2800" dirty="0" smtClean="0">
                <a:solidFill>
                  <a:srgbClr val="0070C0"/>
                </a:solidFill>
              </a:rPr>
              <a:t>the intrinsic </a:t>
            </a:r>
            <a:r>
              <a:rPr lang="en-GB" sz="2800" dirty="0">
                <a:solidFill>
                  <a:srgbClr val="0070C0"/>
                </a:solidFill>
              </a:rPr>
              <a:t>scatter in luminosities?</a:t>
            </a:r>
          </a:p>
          <a:p>
            <a:pPr marL="391686" indent="-195843" defTabSz="828013">
              <a:spcAft>
                <a:spcPts val="1293"/>
              </a:spcAft>
              <a:buClr>
                <a:schemeClr val="tx1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800" dirty="0">
                <a:solidFill>
                  <a:srgbClr val="0070C0"/>
                </a:solidFill>
              </a:rPr>
              <a:t> Are they different from the local sample?    </a:t>
            </a:r>
          </a:p>
          <a:p>
            <a:pPr marL="391686" indent="-195843" defTabSz="828013">
              <a:spcAft>
                <a:spcPts val="1293"/>
              </a:spcAft>
              <a:buClr>
                <a:schemeClr val="tx1"/>
              </a:buClr>
              <a:buSzPct val="75000"/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sz="2800" dirty="0">
                <a:solidFill>
                  <a:srgbClr val="0070C0"/>
                </a:solidFill>
              </a:rPr>
              <a:t> Do we understand the differences?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40" y="525656"/>
            <a:ext cx="5736960" cy="57375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2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2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2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2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8035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70C0"/>
                </a:solidFill>
              </a:rPr>
              <a:t>So let’s measure </a:t>
            </a:r>
            <a:r>
              <a:rPr lang="en-US" sz="3300" b="1" i="1" dirty="0" smtClean="0">
                <a:solidFill>
                  <a:srgbClr val="0070C0"/>
                </a:solidFill>
              </a:rPr>
              <a:t>q</a:t>
            </a:r>
            <a:r>
              <a:rPr lang="en-US" sz="3300" b="1" i="1" baseline="-25000" dirty="0" smtClean="0">
                <a:solidFill>
                  <a:srgbClr val="0070C0"/>
                </a:solidFill>
                <a:sym typeface="Symbol" pitchFamily="18" charset="2"/>
              </a:rPr>
              <a:t>0 </a:t>
            </a:r>
            <a:r>
              <a:rPr lang="en-US" sz="3300" b="1" dirty="0" smtClean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87395" name="Picture 3" descr="s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441" y="1143481"/>
            <a:ext cx="6173280" cy="5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6276" name="Line 4"/>
          <p:cNvSpPr>
            <a:spLocks noChangeShapeType="1"/>
          </p:cNvSpPr>
          <p:nvPr/>
        </p:nvSpPr>
        <p:spPr bwMode="auto">
          <a:xfrm flipH="1">
            <a:off x="6782400" y="2032054"/>
            <a:ext cx="68544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66277" name="Line 5"/>
          <p:cNvSpPr>
            <a:spLocks noChangeShapeType="1"/>
          </p:cNvSpPr>
          <p:nvPr/>
        </p:nvSpPr>
        <p:spPr bwMode="auto">
          <a:xfrm flipH="1">
            <a:off x="6782400" y="2203431"/>
            <a:ext cx="68544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7357698" y="1522022"/>
            <a:ext cx="1016605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</a:rPr>
              <a:t>q</a:t>
            </a:r>
            <a:r>
              <a:rPr lang="en-US" sz="2800" baseline="-25000" dirty="0">
                <a:solidFill>
                  <a:srgbClr val="0070C0"/>
                </a:solidFill>
                <a:sym typeface="Symbol" pitchFamily="18" charset="2"/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= 0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7356721" y="1993672"/>
            <a:ext cx="1290718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</a:rPr>
              <a:t>q</a:t>
            </a:r>
            <a:r>
              <a:rPr lang="en-US" sz="2800" baseline="-25000" dirty="0">
                <a:solidFill>
                  <a:srgbClr val="0070C0"/>
                </a:solidFill>
                <a:sym typeface="Symbol" pitchFamily="18" charset="2"/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= 0.5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66280" name="Line 8"/>
          <p:cNvSpPr>
            <a:spLocks noChangeShapeType="1"/>
          </p:cNvSpPr>
          <p:nvPr/>
        </p:nvSpPr>
        <p:spPr bwMode="auto">
          <a:xfrm>
            <a:off x="7009920" y="5867176"/>
            <a:ext cx="1677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66281" name="Text Box 9"/>
          <p:cNvSpPr txBox="1">
            <a:spLocks noChangeArrowheads="1"/>
          </p:cNvSpPr>
          <p:nvPr/>
        </p:nvSpPr>
        <p:spPr bwMode="auto">
          <a:xfrm>
            <a:off x="6887442" y="5911604"/>
            <a:ext cx="2042078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more distant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282" name="Line 10"/>
          <p:cNvSpPr>
            <a:spLocks noChangeShapeType="1"/>
          </p:cNvSpPr>
          <p:nvPr/>
        </p:nvSpPr>
        <p:spPr bwMode="auto">
          <a:xfrm flipV="1">
            <a:off x="381600" y="1219809"/>
            <a:ext cx="0" cy="2514504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66283" name="Text Box 11"/>
          <p:cNvSpPr txBox="1">
            <a:spLocks noChangeArrowheads="1"/>
          </p:cNvSpPr>
          <p:nvPr/>
        </p:nvSpPr>
        <p:spPr bwMode="auto">
          <a:xfrm rot="16200000">
            <a:off x="-221191" y="4254709"/>
            <a:ext cx="1145101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fainter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6284" name="Text Box 12"/>
          <p:cNvSpPr txBox="1">
            <a:spLocks noChangeArrowheads="1"/>
          </p:cNvSpPr>
          <p:nvPr/>
        </p:nvSpPr>
        <p:spPr bwMode="auto">
          <a:xfrm>
            <a:off x="6858721" y="2963538"/>
            <a:ext cx="2334080" cy="207440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Data indicates: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</a:rPr>
              <a:t>q</a:t>
            </a:r>
            <a:r>
              <a:rPr lang="en-US" sz="2800" baseline="-25000" dirty="0">
                <a:solidFill>
                  <a:srgbClr val="0070C0"/>
                </a:solidFill>
                <a:sym typeface="Symbol" pitchFamily="18" charset="2"/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&lt; 0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Expansion 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 accelerating</a:t>
            </a:r>
            <a:endParaRPr lang="en-US" sz="28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284" grpId="0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3041" y="594784"/>
            <a:ext cx="8020800" cy="5043409"/>
            <a:chOff x="528" y="552"/>
            <a:chExt cx="5040" cy="2976"/>
          </a:xfrm>
        </p:grpSpPr>
        <p:sp>
          <p:nvSpPr>
            <p:cNvPr id="808963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8964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9443" name="Text Box 5"/>
          <p:cNvSpPr txBox="1">
            <a:spLocks noChangeArrowheads="1"/>
          </p:cNvSpPr>
          <p:nvPr/>
        </p:nvSpPr>
        <p:spPr bwMode="auto">
          <a:xfrm>
            <a:off x="563041" y="1355183"/>
            <a:ext cx="2508480" cy="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2" rIns="91400" bIns="45702">
            <a:spAutoFit/>
          </a:bodyPr>
          <a:lstStyle/>
          <a:p>
            <a:pPr algn="ctr" defTabSz="914414" eaLnBrk="0" hangingPunct="0">
              <a:spcBef>
                <a:spcPct val="0"/>
              </a:spcBef>
            </a:pPr>
            <a:r>
              <a:rPr lang="en-US" sz="2000" b="1" dirty="0">
                <a:latin typeface="Comic Sans MS" pitchFamily="66" charset="0"/>
              </a:rPr>
              <a:t>Mean distance between galaxies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00701" y="3734313"/>
            <a:ext cx="892139" cy="2543153"/>
            <a:chOff x="2112" y="2280"/>
            <a:chExt cx="563" cy="1650"/>
          </a:xfrm>
        </p:grpSpPr>
        <p:sp>
          <p:nvSpPr>
            <p:cNvPr id="189496" name="Text Box 7"/>
            <p:cNvSpPr txBox="1">
              <a:spLocks noChangeArrowheads="1"/>
            </p:cNvSpPr>
            <p:nvPr/>
          </p:nvSpPr>
          <p:spPr bwMode="auto">
            <a:xfrm>
              <a:off x="2112" y="3664"/>
              <a:ext cx="56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sz="2000" b="1" dirty="0">
                  <a:latin typeface="Comic Sans MS" pitchFamily="66" charset="0"/>
                </a:rPr>
                <a:t>today</a:t>
              </a:r>
            </a:p>
          </p:txBody>
        </p:sp>
        <p:sp>
          <p:nvSpPr>
            <p:cNvPr id="808968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3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8969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43361" y="2972472"/>
            <a:ext cx="1599840" cy="528536"/>
            <a:chOff x="720" y="1872"/>
            <a:chExt cx="1008" cy="333"/>
          </a:xfrm>
        </p:grpSpPr>
        <p:sp>
          <p:nvSpPr>
            <p:cNvPr id="808971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495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61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de-DE" dirty="0">
                  <a:latin typeface="Comic Sans MS" pitchFamily="66" charset="0"/>
                </a:rPr>
                <a:t>fainter</a:t>
              </a:r>
              <a:endParaRPr lang="en-US" dirty="0">
                <a:latin typeface="Comic Sans MS" pitchFamily="66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880801" y="3705509"/>
            <a:ext cx="2115360" cy="1600008"/>
            <a:chOff x="2437" y="2352"/>
            <a:chExt cx="1337" cy="1008"/>
          </a:xfrm>
        </p:grpSpPr>
        <p:sp>
          <p:nvSpPr>
            <p:cNvPr id="808974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493" name="Text Box 15"/>
            <p:cNvSpPr txBox="1">
              <a:spLocks noChangeArrowheads="1"/>
            </p:cNvSpPr>
            <p:nvPr/>
          </p:nvSpPr>
          <p:spPr bwMode="auto">
            <a:xfrm>
              <a:off x="2658" y="2592"/>
              <a:ext cx="111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algn="ctr" defTabSz="914414" eaLnBrk="0" hangingPunct="0">
                <a:spcBef>
                  <a:spcPct val="0"/>
                </a:spcBef>
              </a:pPr>
              <a:r>
                <a:rPr lang="de-DE" dirty="0">
                  <a:latin typeface="Comic Sans MS" pitchFamily="66" charset="0"/>
                </a:rPr>
                <a:t>Redshift</a:t>
              </a:r>
              <a:r>
                <a:rPr lang="de-DE" dirty="0">
                  <a:solidFill>
                    <a:srgbClr val="FF0000"/>
                  </a:solidFill>
                  <a:latin typeface="Comic Sans MS" pitchFamily="66" charset="0"/>
                </a:rPr>
                <a:t>         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567520" y="2184710"/>
            <a:ext cx="6400278" cy="4442866"/>
            <a:chOff x="1615" y="1377"/>
            <a:chExt cx="4032" cy="2799"/>
          </a:xfrm>
        </p:grpSpPr>
        <p:sp>
          <p:nvSpPr>
            <p:cNvPr id="189488" name="Text Box 17"/>
            <p:cNvSpPr txBox="1">
              <a:spLocks noChangeArrowheads="1"/>
            </p:cNvSpPr>
            <p:nvPr/>
          </p:nvSpPr>
          <p:spPr bwMode="auto">
            <a:xfrm>
              <a:off x="5107" y="1377"/>
              <a:ext cx="54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b="1" dirty="0">
                  <a:solidFill>
                    <a:srgbClr val="00B050"/>
                  </a:solidFill>
                  <a:latin typeface="Arial" pitchFamily="34" charset="0"/>
                  <a:sym typeface="Symbol" pitchFamily="18" charset="2"/>
                </a:rPr>
                <a:t></a:t>
              </a:r>
              <a:r>
                <a:rPr lang="en-US" b="1" baseline="-25000" dirty="0">
                  <a:solidFill>
                    <a:srgbClr val="00B050"/>
                  </a:solidFill>
                  <a:latin typeface="Arial" pitchFamily="34" charset="0"/>
                  <a:sym typeface="Symbol" pitchFamily="18" charset="2"/>
                </a:rPr>
                <a:t>0</a:t>
              </a:r>
              <a:r>
                <a:rPr lang="en-US" b="1" dirty="0">
                  <a:solidFill>
                    <a:srgbClr val="00B050"/>
                  </a:solidFill>
                  <a:latin typeface="Arial" pitchFamily="34" charset="0"/>
                  <a:sym typeface="Symbol" pitchFamily="18" charset="2"/>
                </a:rPr>
                <a:t> = 1</a:t>
              </a:r>
              <a:endParaRPr lang="en-US" b="1" dirty="0">
                <a:solidFill>
                  <a:srgbClr val="00B050"/>
                </a:solidFill>
                <a:latin typeface="Arial" pitchFamily="34" charset="0"/>
              </a:endParaRPr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808979" name="Freeform 19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8980" name="Arc 20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89448" name="Text Box 21"/>
          <p:cNvSpPr txBox="1">
            <a:spLocks noChangeArrowheads="1"/>
          </p:cNvSpPr>
          <p:nvPr/>
        </p:nvSpPr>
        <p:spPr bwMode="auto">
          <a:xfrm>
            <a:off x="6972568" y="5739003"/>
            <a:ext cx="718386" cy="40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algn="ctr" defTabSz="914414" eaLnBrk="0" hangingPunct="0">
              <a:spcBef>
                <a:spcPct val="0"/>
              </a:spcBef>
            </a:pPr>
            <a:r>
              <a:rPr lang="en-US" sz="2000" b="1" dirty="0">
                <a:latin typeface="Comic Sans MS" pitchFamily="66" charset="0"/>
              </a:rPr>
              <a:t>time</a:t>
            </a: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872000" y="76329"/>
            <a:ext cx="3981600" cy="6172488"/>
            <a:chOff x="1388" y="0"/>
            <a:chExt cx="2508" cy="3888"/>
          </a:xfrm>
        </p:grpSpPr>
        <p:sp>
          <p:nvSpPr>
            <p:cNvPr id="808983" name="Freeform 23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8984" name="Line 24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2209800" y="2743200"/>
            <a:ext cx="5979558" cy="4343496"/>
            <a:chOff x="1375" y="1752"/>
            <a:chExt cx="3768" cy="2736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808987" name="Arc 27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8988" name="Arc 28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482" name="Text Box 30"/>
            <p:cNvSpPr txBox="1">
              <a:spLocks noChangeArrowheads="1"/>
            </p:cNvSpPr>
            <p:nvPr/>
          </p:nvSpPr>
          <p:spPr bwMode="auto">
            <a:xfrm>
              <a:off x="4160" y="1752"/>
              <a:ext cx="756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sz="2400" dirty="0">
                  <a:solidFill>
                    <a:srgbClr val="7030A0"/>
                  </a:solidFill>
                  <a:latin typeface="Comic Sans MS" pitchFamily="66" charset="0"/>
                </a:rPr>
                <a:t>closed</a:t>
              </a:r>
              <a:r>
                <a:rPr lang="en-US" sz="2400" dirty="0">
                  <a:solidFill>
                    <a:srgbClr val="C0C0C0"/>
                  </a:solidFill>
                  <a:latin typeface="Comic Sans MS" pitchFamily="66" charset="0"/>
                </a:rPr>
                <a:t> </a:t>
              </a:r>
            </a:p>
          </p:txBody>
        </p: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564962" y="1562564"/>
            <a:ext cx="2298359" cy="471247"/>
            <a:chOff x="4230" y="960"/>
            <a:chExt cx="1450" cy="297"/>
          </a:xfrm>
        </p:grpSpPr>
        <p:sp>
          <p:nvSpPr>
            <p:cNvPr id="189478" name="Text Box 33"/>
            <p:cNvSpPr txBox="1">
              <a:spLocks noChangeArrowheads="1"/>
            </p:cNvSpPr>
            <p:nvPr/>
          </p:nvSpPr>
          <p:spPr bwMode="auto">
            <a:xfrm>
              <a:off x="4230" y="960"/>
              <a:ext cx="543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sz="2400" dirty="0">
                  <a:solidFill>
                    <a:srgbClr val="0070C0"/>
                  </a:solidFill>
                  <a:latin typeface="Comic Sans MS" pitchFamily="66" charset="0"/>
                </a:rPr>
                <a:t>open</a:t>
              </a:r>
            </a:p>
          </p:txBody>
        </p:sp>
        <p:sp>
          <p:nvSpPr>
            <p:cNvPr id="189479" name="Text Box 34"/>
            <p:cNvSpPr txBox="1">
              <a:spLocks noChangeArrowheads="1"/>
            </p:cNvSpPr>
            <p:nvPr/>
          </p:nvSpPr>
          <p:spPr bwMode="auto">
            <a:xfrm>
              <a:off x="4896" y="984"/>
              <a:ext cx="784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b="1" dirty="0">
                  <a:solidFill>
                    <a:srgbClr val="99CCFF"/>
                  </a:solidFill>
                  <a:latin typeface="Arial" pitchFamily="34" charset="0"/>
                  <a:sym typeface="Symbol" pitchFamily="18" charset="2"/>
                </a:rPr>
                <a:t>     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</a:t>
              </a:r>
              <a:r>
                <a:rPr lang="en-US" b="1" baseline="-25000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0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 &lt; 1</a:t>
              </a:r>
              <a:endParaRPr lang="en-US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361" y="470930"/>
            <a:ext cx="6836597" cy="5167262"/>
            <a:chOff x="768" y="273"/>
            <a:chExt cx="4307" cy="3255"/>
          </a:xfrm>
        </p:grpSpPr>
        <p:sp>
          <p:nvSpPr>
            <p:cNvPr id="808996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477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40" cy="239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</a:t>
              </a:r>
              <a:r>
                <a:rPr lang="en-US" b="1" baseline="-25000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0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sym typeface="Symbol" pitchFamily="18" charset="2"/>
                </a:rPr>
                <a:t> = 0</a:t>
              </a:r>
              <a:endParaRPr lang="en-US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</p:grpSp>
      <p:sp>
        <p:nvSpPr>
          <p:cNvPr id="808998" name="Line 38"/>
          <p:cNvSpPr>
            <a:spLocks noChangeShapeType="1"/>
          </p:cNvSpPr>
          <p:nvPr/>
        </p:nvSpPr>
        <p:spPr bwMode="auto">
          <a:xfrm flipV="1">
            <a:off x="3173760" y="3391557"/>
            <a:ext cx="685440" cy="532856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030401" y="3771756"/>
            <a:ext cx="1219680" cy="685512"/>
            <a:chOff x="1279" y="2376"/>
            <a:chExt cx="768" cy="432"/>
          </a:xfrm>
        </p:grpSpPr>
        <p:sp>
          <p:nvSpPr>
            <p:cNvPr id="809000" name="Oval 40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1" name="Oval 41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2" name="Oval 42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3" name="Oval 43"/>
            <p:cNvSpPr>
              <a:spLocks noChangeArrowheads="1"/>
            </p:cNvSpPr>
            <p:nvPr/>
          </p:nvSpPr>
          <p:spPr bwMode="auto">
            <a:xfrm>
              <a:off x="1615" y="2568"/>
              <a:ext cx="48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4" name="Oval 44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5" name="Oval 45"/>
            <p:cNvSpPr>
              <a:spLocks noChangeArrowheads="1"/>
            </p:cNvSpPr>
            <p:nvPr/>
          </p:nvSpPr>
          <p:spPr bwMode="auto">
            <a:xfrm>
              <a:off x="1423" y="2568"/>
              <a:ext cx="48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6" name="Oval 46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7" name="Oval 47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8" name="Oval 48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09" name="Oval 49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10" name="Oval 50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631585" y="5638192"/>
            <a:ext cx="1772605" cy="942391"/>
            <a:chOff x="398" y="3552"/>
            <a:chExt cx="1116" cy="594"/>
          </a:xfrm>
        </p:grpSpPr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398" y="3552"/>
              <a:ext cx="1116" cy="402"/>
              <a:chOff x="494" y="3528"/>
              <a:chExt cx="1116" cy="402"/>
            </a:xfrm>
          </p:grpSpPr>
          <p:sp>
            <p:nvSpPr>
              <p:cNvPr id="809013" name="AutoShape 53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460" name="Text Box 54"/>
              <p:cNvSpPr txBox="1">
                <a:spLocks noChangeArrowheads="1"/>
              </p:cNvSpPr>
              <p:nvPr/>
            </p:nvSpPr>
            <p:spPr bwMode="auto">
              <a:xfrm>
                <a:off x="494" y="3672"/>
                <a:ext cx="40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61" tIns="50382" rIns="100761" bIns="50382">
                <a:spAutoFit/>
              </a:bodyPr>
              <a:lstStyle/>
              <a:p>
                <a:pPr algn="ctr" defTabSz="914414" eaLnBrk="0" hangingPunct="0"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0070C0"/>
                    </a:solidFill>
                    <a:latin typeface="Arial" pitchFamily="34" charset="0"/>
                  </a:rPr>
                  <a:t>- 14</a:t>
                </a:r>
              </a:p>
            </p:txBody>
          </p:sp>
          <p:sp>
            <p:nvSpPr>
              <p:cNvPr id="809015" name="AutoShape 55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2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462" name="Text Box 56"/>
              <p:cNvSpPr txBox="1">
                <a:spLocks noChangeArrowheads="1"/>
              </p:cNvSpPr>
              <p:nvPr/>
            </p:nvSpPr>
            <p:spPr bwMode="auto">
              <a:xfrm>
                <a:off x="1008" y="3672"/>
                <a:ext cx="31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61" tIns="50382" rIns="100761" bIns="50382">
                <a:spAutoFit/>
              </a:bodyPr>
              <a:lstStyle/>
              <a:p>
                <a:pPr algn="ctr" defTabSz="914414" eaLnBrk="0" hangingPunct="0"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00B050"/>
                    </a:solidFill>
                    <a:latin typeface="Arial" pitchFamily="34" charset="0"/>
                  </a:rPr>
                  <a:t>- 9</a:t>
                </a:r>
              </a:p>
            </p:txBody>
          </p:sp>
          <p:sp>
            <p:nvSpPr>
              <p:cNvPr id="189463" name="Text Box 57"/>
              <p:cNvSpPr txBox="1">
                <a:spLocks noChangeArrowheads="1"/>
              </p:cNvSpPr>
              <p:nvPr/>
            </p:nvSpPr>
            <p:spPr bwMode="auto">
              <a:xfrm>
                <a:off x="1294" y="3672"/>
                <a:ext cx="31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00761" tIns="50382" rIns="100761" bIns="50382">
                <a:spAutoFit/>
              </a:bodyPr>
              <a:lstStyle/>
              <a:p>
                <a:pPr algn="ctr" defTabSz="914414" eaLnBrk="0" hangingPunct="0"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rial" pitchFamily="34" charset="0"/>
                  </a:rPr>
                  <a:t>- 7</a:t>
                </a:r>
              </a:p>
            </p:txBody>
          </p:sp>
          <p:sp>
            <p:nvSpPr>
              <p:cNvPr id="809018" name="AutoShape 58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9458" name="Text Box 59"/>
            <p:cNvSpPr txBox="1">
              <a:spLocks noChangeArrowheads="1"/>
            </p:cNvSpPr>
            <p:nvPr/>
          </p:nvSpPr>
          <p:spPr bwMode="auto">
            <a:xfrm>
              <a:off x="432" y="3888"/>
              <a:ext cx="1074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0761" tIns="50382" rIns="100761" bIns="50382">
              <a:spAutoFit/>
            </a:bodyPr>
            <a:lstStyle/>
            <a:p>
              <a:pPr defTabSz="914414" eaLnBrk="0" hangingPunct="0">
                <a:spcBef>
                  <a:spcPct val="0"/>
                </a:spcBef>
              </a:pPr>
              <a:r>
                <a:rPr lang="de-DE" sz="2000" b="1" dirty="0">
                  <a:solidFill>
                    <a:schemeClr val="folHlink"/>
                  </a:solidFill>
                  <a:latin typeface="Comic Sans MS" pitchFamily="66" charset="0"/>
                </a:rPr>
                <a:t>Billion years</a:t>
              </a:r>
            </a:p>
          </p:txBody>
        </p:sp>
      </p:grpSp>
      <p:sp>
        <p:nvSpPr>
          <p:cNvPr id="809020" name="Rectangle 60"/>
          <p:cNvSpPr>
            <a:spLocks noChangeArrowheads="1"/>
          </p:cNvSpPr>
          <p:nvPr/>
        </p:nvSpPr>
        <p:spPr bwMode="auto">
          <a:xfrm>
            <a:off x="0" y="0"/>
            <a:ext cx="6187680" cy="59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 anchorCtr="1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2500" b="1" dirty="0"/>
              <a:t>The fate of the </a:t>
            </a:r>
            <a:r>
              <a:rPr lang="en-US" sz="2500" b="1" dirty="0" smtClean="0"/>
              <a:t>Universe</a:t>
            </a:r>
            <a:r>
              <a:rPr lang="en-US" sz="2200" b="1" dirty="0" smtClean="0"/>
              <a:t> </a:t>
            </a:r>
            <a:endParaRPr lang="en-US" sz="2200" b="1" dirty="0"/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8077200" y="2819400"/>
            <a:ext cx="857515" cy="3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1" tIns="50382" rIns="100761" bIns="50382">
            <a:spAutoFit/>
          </a:bodyPr>
          <a:lstStyle/>
          <a:p>
            <a:pPr defTabSz="914414" eaLnBrk="0" hangingPunct="0">
              <a:spcBef>
                <a:spcPct val="0"/>
              </a:spcBef>
            </a:pPr>
            <a:r>
              <a:rPr lang="en-US" b="1" dirty="0">
                <a:solidFill>
                  <a:srgbClr val="7030A0"/>
                </a:solidFill>
                <a:latin typeface="Arial" pitchFamily="34" charset="0"/>
                <a:sym typeface="Symbol" pitchFamily="18" charset="2"/>
              </a:rPr>
              <a:t></a:t>
            </a:r>
            <a:r>
              <a:rPr lang="en-US" b="1" baseline="-25000" dirty="0">
                <a:solidFill>
                  <a:srgbClr val="7030A0"/>
                </a:solidFill>
                <a:latin typeface="Arial" pitchFamily="34" charset="0"/>
                <a:sym typeface="Symbol" pitchFamily="18" charset="2"/>
              </a:rPr>
              <a:t>0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sym typeface="Symbol" pitchFamily="18" charset="2"/>
              </a:rPr>
              <a:t>&gt; 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sym typeface="Symbol" pitchFamily="18" charset="2"/>
              </a:rPr>
              <a:t>1</a:t>
            </a:r>
            <a:endParaRPr lang="en-US" b="1" dirty="0">
              <a:solidFill>
                <a:srgbClr val="7030A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err="1" smtClean="0"/>
              <a:t>Friedmann’s</a:t>
            </a:r>
            <a:r>
              <a:rPr lang="en-US" sz="3600" b="1" dirty="0" smtClean="0"/>
              <a:t> equation for </a:t>
            </a:r>
            <a:r>
              <a:rPr lang="en-US" sz="3600" b="1" dirty="0" smtClean="0">
                <a:sym typeface="Symbol" pitchFamily="18" charset="2"/>
              </a:rPr>
              <a:t>&gt;0</a:t>
            </a:r>
            <a:r>
              <a:rPr lang="en-US" sz="3600" b="1" dirty="0" smtClean="0"/>
              <a:t> </a:t>
            </a:r>
          </a:p>
        </p:txBody>
      </p:sp>
      <p:sp>
        <p:nvSpPr>
          <p:cNvPr id="568322" name="Rectangle 2"/>
          <p:cNvSpPr>
            <a:spLocks noGrp="1" noChangeArrowheads="1"/>
          </p:cNvSpPr>
          <p:nvPr>
            <p:ph idx="1"/>
          </p:nvPr>
        </p:nvSpPr>
        <p:spPr>
          <a:xfrm>
            <a:off x="685441" y="3123689"/>
            <a:ext cx="8229600" cy="2514504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i="1" dirty="0" smtClean="0">
                <a:solidFill>
                  <a:srgbClr val="00FF00"/>
                </a:solidFill>
              </a:rPr>
              <a:t>k </a:t>
            </a:r>
            <a:r>
              <a:rPr lang="en-US" dirty="0" smtClean="0"/>
              <a:t>is the curvature constant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FF00"/>
                </a:solidFill>
              </a:rPr>
              <a:t>k=0</a:t>
            </a:r>
            <a:r>
              <a:rPr lang="en-US" dirty="0" smtClean="0"/>
              <a:t>: flat space, flat universe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FF00"/>
                </a:solidFill>
              </a:rPr>
              <a:t>k&gt;0</a:t>
            </a:r>
            <a:r>
              <a:rPr lang="en-US" dirty="0" smtClean="0"/>
              <a:t>: spherical geometry, closed universe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FF00"/>
                </a:solidFill>
              </a:rPr>
              <a:t>k&lt;0</a:t>
            </a:r>
            <a:r>
              <a:rPr lang="en-US" dirty="0" smtClean="0"/>
              <a:t>: hyperbolic geometry, open universe</a:t>
            </a:r>
          </a:p>
        </p:txBody>
      </p:sp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1190880" y="1417109"/>
          <a:ext cx="4681440" cy="1479036"/>
        </p:xfrm>
        <a:graphic>
          <a:graphicData uri="http://schemas.openxmlformats.org/presentationml/2006/ole">
            <p:oleObj spid="_x0000_s103435" name="Equation" r:id="rId3" imgW="39794760" imgH="12575880" progId="Equation.3">
              <p:embed/>
            </p:oleObj>
          </a:graphicData>
        </a:graphic>
      </p:graphicFrame>
      <p:graphicFrame>
        <p:nvGraphicFramePr>
          <p:cNvPr id="568325" name="Object 5"/>
          <p:cNvGraphicFramePr>
            <a:graphicFrameLocks noChangeAspect="1"/>
          </p:cNvGraphicFramePr>
          <p:nvPr/>
        </p:nvGraphicFramePr>
        <p:xfrm>
          <a:off x="1219200" y="1296988"/>
          <a:ext cx="6172200" cy="1558925"/>
        </p:xfrm>
        <a:graphic>
          <a:graphicData uri="http://schemas.openxmlformats.org/presentationml/2006/ole">
            <p:oleObj spid="_x0000_s103436" name="Equation" r:id="rId4" imgW="53199360" imgH="13388040" progId="Equation.3">
              <p:embed/>
            </p:oleObj>
          </a:graphicData>
        </a:graphic>
      </p:graphicFrame>
      <p:sp useBgFill="1">
        <p:nvSpPr>
          <p:cNvPr id="568326" name="Rectangle 6"/>
          <p:cNvSpPr>
            <a:spLocks noChangeArrowheads="1"/>
          </p:cNvSpPr>
          <p:nvPr/>
        </p:nvSpPr>
        <p:spPr bwMode="auto">
          <a:xfrm>
            <a:off x="685440" y="3123689"/>
            <a:ext cx="8305920" cy="274348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i="1" dirty="0">
                <a:solidFill>
                  <a:srgbClr val="FF0000"/>
                </a:solidFill>
                <a:effectLst/>
              </a:rPr>
              <a:t>k</a:t>
            </a:r>
            <a:r>
              <a:rPr lang="en-US" sz="2400" i="1" dirty="0">
                <a:solidFill>
                  <a:srgbClr val="00FF00"/>
                </a:solidFill>
                <a:effectLst/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the curvature constant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i="1" dirty="0">
                <a:solidFill>
                  <a:srgbClr val="FF0000"/>
                </a:solidFill>
              </a:rPr>
              <a:t>k=0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flat space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i="1" dirty="0">
                <a:solidFill>
                  <a:srgbClr val="FF0000"/>
                </a:solidFill>
              </a:rPr>
              <a:t>k&gt;0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spherical geometry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i="1" dirty="0">
                <a:solidFill>
                  <a:srgbClr val="FF0000"/>
                </a:solidFill>
              </a:rPr>
              <a:t>k&lt;0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hyperbolic geometry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for sufficiently large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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spherically curved universe may expand forever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219200" y="1316038"/>
          <a:ext cx="6172200" cy="1558925"/>
        </p:xfrm>
        <a:graphic>
          <a:graphicData uri="http://schemas.openxmlformats.org/presentationml/2006/ole">
            <p:oleObj spid="_x0000_s103437" name="Equation" r:id="rId5" imgW="2754720" imgH="6854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6" grpId="0" animBg="1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49600" cy="802165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2800" b="1" dirty="0" smtClean="0"/>
              <a:t>Most recent supernova data (January 2011) (557 </a:t>
            </a:r>
            <a:r>
              <a:rPr lang="en-US" sz="2800" b="1" dirty="0" err="1" smtClean="0"/>
              <a:t>SNe</a:t>
            </a:r>
            <a:r>
              <a:rPr lang="en-US" sz="2800" b="1" dirty="0" smtClean="0"/>
              <a:t>) </a:t>
            </a:r>
          </a:p>
        </p:txBody>
      </p:sp>
      <p:sp>
        <p:nvSpPr>
          <p:cNvPr id="842763" name="AutoShape 11"/>
          <p:cNvSpPr>
            <a:spLocks noChangeArrowheads="1"/>
          </p:cNvSpPr>
          <p:nvPr/>
        </p:nvSpPr>
        <p:spPr bwMode="auto">
          <a:xfrm>
            <a:off x="424800" y="6263219"/>
            <a:ext cx="2419200" cy="457968"/>
          </a:xfrm>
          <a:prstGeom prst="roundRect">
            <a:avLst>
              <a:gd name="adj" fmla="val 31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7141818" cy="557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1905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ook Antiqua"/>
              </a:rPr>
              <a:t>μ</a:t>
            </a:r>
            <a:r>
              <a:rPr lang="en-US" sz="2400" dirty="0" smtClean="0">
                <a:latin typeface="Book Antiqua"/>
              </a:rPr>
              <a:t> = m - M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80020"/>
            <a:ext cx="8229600" cy="869851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Light curve of a MACHO event</a:t>
            </a:r>
            <a:endParaRPr lang="en-US" sz="4100" b="1" dirty="0"/>
          </a:p>
        </p:txBody>
      </p:sp>
      <p:pic>
        <p:nvPicPr>
          <p:cNvPr id="726019" name="Picture 3" descr="mic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930966" cy="5605740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26021" name="Text Box 5"/>
          <p:cNvSpPr txBox="1">
            <a:spLocks noChangeArrowheads="1"/>
          </p:cNvSpPr>
          <p:nvPr/>
        </p:nvSpPr>
        <p:spPr bwMode="auto">
          <a:xfrm>
            <a:off x="5562600" y="1371600"/>
            <a:ext cx="3358560" cy="1200318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Achromatic (!) magnification due to gravitational lensing</a:t>
            </a:r>
          </a:p>
        </p:txBody>
      </p:sp>
      <p:sp>
        <p:nvSpPr>
          <p:cNvPr id="726022" name="Text Box 6"/>
          <p:cNvSpPr txBox="1">
            <a:spLocks noChangeArrowheads="1"/>
          </p:cNvSpPr>
          <p:nvPr/>
        </p:nvSpPr>
        <p:spPr bwMode="auto">
          <a:xfrm>
            <a:off x="5562600" y="3810000"/>
            <a:ext cx="3307680" cy="230831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lIns="91430" tIns="45715" rIns="91430" bIns="45715" anchor="ctr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seem to be not enough brown dwarfs (or dark objects of similar mass) to account for the dark matter in the Milky Way 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2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/>
              <a:t>The most recent Hubble diagram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5"/>
          <p:cNvGrpSpPr/>
          <p:nvPr/>
        </p:nvGrpSpPr>
        <p:grpSpPr>
          <a:xfrm>
            <a:off x="0" y="1600200"/>
            <a:ext cx="9144000" cy="4781643"/>
            <a:chOff x="1" y="1200056"/>
            <a:chExt cx="9144000" cy="4781643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1200056"/>
              <a:ext cx="9144000" cy="478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943600" y="2952656"/>
              <a:ext cx="23358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HelveticaNeueLT Com 55 Roman" pitchFamily="34" charset="0"/>
                </a:rPr>
                <a:t>Rodney et al. 2012</a:t>
              </a:r>
              <a:endParaRPr lang="en-GB" sz="2000" dirty="0">
                <a:latin typeface="HelveticaNeueLT Com 55 Roman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286560" y="525656"/>
            <a:ext cx="8640000" cy="566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bg1"/>
              </a:buClr>
              <a:buSzPct val="60000"/>
              <a:buFont typeface="Wingdings" pitchFamily="2" charset="2"/>
              <a:buChar char="n"/>
            </a:pPr>
            <a:r>
              <a:rPr lang="en-GB" sz="3600" b="1" dirty="0"/>
              <a:t>General luminosity distance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GB" sz="2800" dirty="0"/>
              <a:t>with                            </a:t>
            </a:r>
            <a:r>
              <a:rPr lang="en-GB" sz="2800" dirty="0" smtClean="0"/>
              <a:t>  and</a:t>
            </a:r>
            <a:endParaRPr lang="en-GB" sz="2800" dirty="0"/>
          </a:p>
          <a:p>
            <a:pPr marL="1451541" lvl="3" indent="-207363">
              <a:spcBef>
                <a:spcPct val="20000"/>
              </a:spcBef>
              <a:buClr>
                <a:schemeClr val="tx2"/>
              </a:buClr>
            </a:pPr>
            <a:endParaRPr lang="en-GB" sz="20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r>
              <a:rPr lang="en-GB" sz="2800" dirty="0" err="1">
                <a:solidFill>
                  <a:srgbClr val="0070C0"/>
                </a:solidFill>
                <a:sym typeface="Symbol" pitchFamily="18" charset="2"/>
              </a:rPr>
              <a:t>w</a:t>
            </a:r>
            <a:r>
              <a:rPr lang="en-GB" sz="2800" baseline="-25000" dirty="0" err="1">
                <a:solidFill>
                  <a:srgbClr val="0070C0"/>
                </a:solidFill>
                <a:sym typeface="Symbol" pitchFamily="18" charset="2"/>
              </a:rPr>
              <a:t>M</a:t>
            </a:r>
            <a:r>
              <a:rPr lang="en-GB" sz="2800" dirty="0">
                <a:solidFill>
                  <a:srgbClr val="0070C0"/>
                </a:solidFill>
                <a:sym typeface="Symbol" pitchFamily="18" charset="2"/>
              </a:rPr>
              <a:t>=</a:t>
            </a:r>
            <a:r>
              <a:rPr lang="en-GB" sz="2800" dirty="0">
                <a:solidFill>
                  <a:srgbClr val="0070C0"/>
                </a:solidFill>
              </a:rPr>
              <a:t> 0 (matter) 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r>
              <a:rPr lang="en-GB" sz="2800" dirty="0" err="1">
                <a:solidFill>
                  <a:srgbClr val="0070C0"/>
                </a:solidFill>
                <a:sym typeface="Symbol" pitchFamily="18" charset="2"/>
              </a:rPr>
              <a:t>w</a:t>
            </a:r>
            <a:r>
              <a:rPr lang="en-GB" sz="2800" baseline="-25000" dirty="0" err="1">
                <a:solidFill>
                  <a:srgbClr val="0070C0"/>
                </a:solidFill>
                <a:sym typeface="Symbol" pitchFamily="18" charset="2"/>
              </a:rPr>
              <a:t>R</a:t>
            </a:r>
            <a:r>
              <a:rPr lang="en-GB" sz="2800" dirty="0">
                <a:solidFill>
                  <a:srgbClr val="0070C0"/>
                </a:solidFill>
                <a:sym typeface="Symbol" pitchFamily="18" charset="2"/>
              </a:rPr>
              <a:t>=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  <a:r>
              <a:rPr lang="en-GB" sz="2800" dirty="0">
                <a:solidFill>
                  <a:srgbClr val="0070C0"/>
                </a:solidFill>
                <a:cs typeface="Times New Roman" pitchFamily="18" charset="0"/>
                <a:sym typeface="Bookshelf Symbol 2" pitchFamily="2" charset="2"/>
              </a:rPr>
              <a:t>⅓</a:t>
            </a:r>
            <a:r>
              <a:rPr lang="en-GB" sz="2800" dirty="0">
                <a:solidFill>
                  <a:srgbClr val="0070C0"/>
                </a:solidFill>
              </a:rPr>
              <a:t> (radiation) 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</a:pPr>
            <a:r>
              <a:rPr lang="en-GB" sz="2800" dirty="0">
                <a:solidFill>
                  <a:srgbClr val="0070C0"/>
                </a:solidFill>
                <a:sym typeface="Symbol" pitchFamily="18" charset="2"/>
              </a:rPr>
              <a:t>w</a:t>
            </a:r>
            <a:r>
              <a:rPr lang="en-GB" sz="2800" baseline="-25000" dirty="0">
                <a:solidFill>
                  <a:srgbClr val="0070C0"/>
                </a:solidFill>
                <a:sym typeface="Symbol" pitchFamily="18" charset="2"/>
              </a:rPr>
              <a:t></a:t>
            </a:r>
            <a:r>
              <a:rPr lang="en-GB" sz="2800" dirty="0">
                <a:solidFill>
                  <a:srgbClr val="0070C0"/>
                </a:solidFill>
                <a:sym typeface="Symbol" pitchFamily="18" charset="2"/>
              </a:rPr>
              <a:t>=</a:t>
            </a:r>
            <a:r>
              <a:rPr lang="en-GB" sz="2800" dirty="0">
                <a:solidFill>
                  <a:srgbClr val="0070C0"/>
                </a:solidFill>
              </a:rPr>
              <a:t> -1 (cosmological constant)</a:t>
            </a:r>
          </a:p>
        </p:txBody>
      </p:sp>
      <p:graphicFrame>
        <p:nvGraphicFramePr>
          <p:cNvPr id="326661" name="Object 5"/>
          <p:cNvGraphicFramePr>
            <a:graphicFrameLocks noChangeAspect="1"/>
          </p:cNvGraphicFramePr>
          <p:nvPr/>
        </p:nvGraphicFramePr>
        <p:xfrm>
          <a:off x="304800" y="1447800"/>
          <a:ext cx="8587391" cy="1478362"/>
        </p:xfrm>
        <a:graphic>
          <a:graphicData uri="http://schemas.openxmlformats.org/presentationml/2006/ole">
            <p:oleObj spid="_x0000_s105483" name="Equation" r:id="rId3" imgW="4000500" imgH="609600" progId="Equation.3">
              <p:embed/>
            </p:oleObj>
          </a:graphicData>
        </a:graphic>
      </p:graphicFrame>
      <p:graphicFrame>
        <p:nvGraphicFramePr>
          <p:cNvPr id="326662" name="Object 6"/>
          <p:cNvGraphicFramePr>
            <a:graphicFrameLocks noChangeAspect="1"/>
          </p:cNvGraphicFramePr>
          <p:nvPr/>
        </p:nvGraphicFramePr>
        <p:xfrm>
          <a:off x="1876320" y="3567255"/>
          <a:ext cx="2067840" cy="790643"/>
        </p:xfrm>
        <a:graphic>
          <a:graphicData uri="http://schemas.openxmlformats.org/presentationml/2006/ole">
            <p:oleObj spid="_x0000_s105484" name="Equation" r:id="rId4" imgW="914400" imgH="342900" progId="Equation.3">
              <p:embed/>
            </p:oleObj>
          </a:graphicData>
        </a:graphic>
      </p:graphicFrame>
      <p:graphicFrame>
        <p:nvGraphicFramePr>
          <p:cNvPr id="326663" name="Object 7"/>
          <p:cNvGraphicFramePr>
            <a:graphicFrameLocks noChangeAspect="1"/>
          </p:cNvGraphicFramePr>
          <p:nvPr/>
        </p:nvGraphicFramePr>
        <p:xfrm>
          <a:off x="5181600" y="3429000"/>
          <a:ext cx="1558080" cy="1058511"/>
        </p:xfrm>
        <a:graphic>
          <a:graphicData uri="http://schemas.openxmlformats.org/presentationml/2006/ole">
            <p:oleObj spid="_x0000_s105485" name="Equation" r:id="rId5" imgW="634725" imgH="431613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50196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4800600" y="1219200"/>
            <a:ext cx="4343400" cy="5638800"/>
            <a:chOff x="4114800" y="1098516"/>
            <a:chExt cx="4495800" cy="575948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098516"/>
              <a:ext cx="4495800" cy="575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8200" y="6016823"/>
              <a:ext cx="2351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HelveticaNeueLT Com 55 Roman" pitchFamily="34" charset="0"/>
                </a:rPr>
                <a:t>Goobar</a:t>
              </a:r>
              <a:r>
                <a:rPr lang="en-GB" sz="1400" dirty="0" smtClean="0">
                  <a:latin typeface="HelveticaNeueLT Com 55 Roman" pitchFamily="34" charset="0"/>
                </a:rPr>
                <a:t> &amp; Leibundgut 2011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Cosmological parameters from different probes</a:t>
            </a:r>
            <a:endParaRPr lang="en-GB" sz="3600" b="1" dirty="0"/>
          </a:p>
        </p:txBody>
      </p:sp>
      <p:graphicFrame>
        <p:nvGraphicFramePr>
          <p:cNvPr id="104451" name="Object 4"/>
          <p:cNvGraphicFramePr>
            <a:graphicFrameLocks noChangeAspect="1"/>
          </p:cNvGraphicFramePr>
          <p:nvPr/>
        </p:nvGraphicFramePr>
        <p:xfrm>
          <a:off x="0" y="6019800"/>
          <a:ext cx="5087496" cy="457200"/>
        </p:xfrm>
        <a:graphic>
          <a:graphicData uri="http://schemas.openxmlformats.org/presentationml/2006/ole">
            <p:oleObj spid="_x0000_s104454" name="Equation" r:id="rId5" imgW="2324100" imgH="190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H(z) reconstruction from D</a:t>
            </a:r>
            <a:r>
              <a:rPr lang="en-GB" sz="3600" b="1" baseline="-25000" dirty="0" smtClean="0"/>
              <a:t>L</a:t>
            </a:r>
            <a:endParaRPr lang="en-GB" sz="36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63963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Benitez-Herrera et al. 2011</a:t>
            </a:r>
            <a:endParaRPr lang="en-US" sz="2400" dirty="0"/>
          </a:p>
        </p:txBody>
      </p:sp>
      <p:pic>
        <p:nvPicPr>
          <p:cNvPr id="261124" name="Picture 4" descr="D:\WFH_Files\Vortraege\Eigene_Bilder\u2_d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70800" cy="542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>H(z) reconstruction from D</a:t>
            </a:r>
            <a:r>
              <a:rPr lang="en-GB" sz="3600" b="1" baseline="-25000" dirty="0" smtClean="0"/>
              <a:t>L</a:t>
            </a:r>
            <a:endParaRPr lang="en-GB" sz="3600" b="1" baseline="-25000" dirty="0"/>
          </a:p>
        </p:txBody>
      </p:sp>
      <p:pic>
        <p:nvPicPr>
          <p:cNvPr id="262148" name="Picture 4" descr="D:\WFH_Files\Vortraege\Eigene_Bilder\u2_b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670800" cy="5428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5408879" cy="1142039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/>
              <a:t>Georgy Gamov (1904-1968)</a:t>
            </a:r>
            <a:endParaRPr lang="en-US" sz="3600" dirty="0"/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22037"/>
            <a:ext cx="8380800" cy="5135963"/>
          </a:xfrm>
        </p:spPr>
        <p:txBody>
          <a:bodyPr>
            <a:normAutofit lnSpcReduction="10000"/>
          </a:bodyPr>
          <a:lstStyle/>
          <a:p>
            <a:pPr marL="311045" indent="-311045" defTabSz="829452">
              <a:defRPr/>
            </a:pPr>
            <a:r>
              <a:rPr lang="en-US" dirty="0" smtClean="0"/>
              <a:t>If the universe is expanding, then </a:t>
            </a:r>
            <a:br>
              <a:rPr lang="en-US" dirty="0" smtClean="0"/>
            </a:br>
            <a:r>
              <a:rPr lang="en-US" dirty="0" smtClean="0"/>
              <a:t>there has been a big bang</a:t>
            </a:r>
          </a:p>
          <a:p>
            <a:pPr marL="311045" indent="-311045" defTabSz="829452">
              <a:defRPr/>
            </a:pPr>
            <a:r>
              <a:rPr lang="en-US" dirty="0" smtClean="0"/>
              <a:t>Therefore, the early universe must </a:t>
            </a:r>
            <a:br>
              <a:rPr lang="en-US" dirty="0" smtClean="0"/>
            </a:br>
            <a:r>
              <a:rPr lang="en-US" dirty="0" smtClean="0"/>
              <a:t>have been very dense and hot</a:t>
            </a:r>
          </a:p>
          <a:p>
            <a:pPr marL="311045" indent="-311045" defTabSz="829452">
              <a:defRPr/>
            </a:pPr>
            <a:r>
              <a:rPr lang="en-US" dirty="0" smtClean="0"/>
              <a:t>Optimum environment to breed the elements by nuclear fusion (Alpher, Bethe &amp; Gamow, 1948)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success: predicted that helium abundance is 25%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failure: could not reproduce elements more massive than lithium and beryllium (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 formed in stars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01732" name="Picture 4" descr="gam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8640" y="0"/>
            <a:ext cx="2475360" cy="35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7273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Abundances of elements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576480" y="1769946"/>
            <a:ext cx="2142720" cy="3594617"/>
          </a:xfrm>
        </p:spPr>
        <p:txBody>
          <a:bodyPr/>
          <a:lstStyle/>
          <a:p>
            <a:pPr defTabSz="829452">
              <a:defRPr/>
            </a:pPr>
            <a:r>
              <a:rPr lang="en-US" sz="2800" dirty="0" smtClean="0"/>
              <a:t>Hydrogen and helium most abundant</a:t>
            </a:r>
          </a:p>
          <a:p>
            <a:pPr defTabSz="829452">
              <a:defRPr/>
            </a:pPr>
            <a:r>
              <a:rPr lang="en-US" sz="2800" dirty="0" smtClean="0"/>
              <a:t>gap around Li, Be, B</a:t>
            </a:r>
          </a:p>
        </p:txBody>
      </p:sp>
      <p:pic>
        <p:nvPicPr>
          <p:cNvPr id="214020" name="Picture 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320" y="1067153"/>
            <a:ext cx="6013440" cy="565259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1" y="228985"/>
            <a:ext cx="8229600" cy="780562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Transforming hydrogen into helium</a:t>
            </a:r>
          </a:p>
        </p:txBody>
      </p:sp>
      <p:sp>
        <p:nvSpPr>
          <p:cNvPr id="645123" name="Rectangle 3"/>
          <p:cNvSpPr>
            <a:spLocks noGrp="1" noChangeArrowheads="1"/>
          </p:cNvSpPr>
          <p:nvPr>
            <p:ph idx="1"/>
          </p:nvPr>
        </p:nvSpPr>
        <p:spPr>
          <a:xfrm>
            <a:off x="701281" y="1216928"/>
            <a:ext cx="7773120" cy="495412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Hot big bang: </a:t>
            </a:r>
            <a:r>
              <a:rPr lang="en-US" dirty="0" smtClean="0">
                <a:solidFill>
                  <a:srgbClr val="FF0000"/>
                </a:solidFill>
              </a:rPr>
              <a:t>neutrons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protons</a:t>
            </a:r>
          </a:p>
          <a:p>
            <a:pPr marL="311045" indent="-311045" defTabSz="829452">
              <a:defRPr/>
            </a:pPr>
            <a:r>
              <a:rPr lang="en-US" dirty="0" smtClean="0"/>
              <a:t>Use a multi step procedure:</a:t>
            </a:r>
          </a:p>
          <a:p>
            <a:pPr marL="311045" indent="-311045" defTabSz="829452">
              <a:buNone/>
              <a:defRPr/>
            </a:pPr>
            <a:r>
              <a:rPr lang="en-US" dirty="0" smtClean="0">
                <a:solidFill>
                  <a:srgbClr val="00FF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Book Antiqua"/>
              </a:rPr>
              <a:t>– </a:t>
            </a:r>
            <a:r>
              <a:rPr lang="en-US" sz="2800" dirty="0" smtClean="0">
                <a:solidFill>
                  <a:srgbClr val="FF0000"/>
                </a:solidFill>
              </a:rPr>
              <a:t>p +  n  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 </a:t>
            </a:r>
            <a:r>
              <a:rPr lang="en-US" sz="2800" baseline="30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H 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p +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 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n +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 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</a:t>
            </a:r>
          </a:p>
          <a:p>
            <a:pPr marL="673930" lvl="1" indent="-217444" defTabSz="829452">
              <a:defRPr/>
            </a:pP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 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+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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+ 2 p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some side reactions:</a:t>
            </a:r>
          </a:p>
          <a:p>
            <a:pPr marL="673930" lvl="1" indent="-217444" defTabSz="829452">
              <a:defRPr/>
            </a:pP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+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  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Li </a:t>
            </a:r>
          </a:p>
          <a:p>
            <a:pPr marL="673930" lvl="1" indent="-217444" defTabSz="829452">
              <a:defRPr/>
            </a:pP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+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 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Be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4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4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4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086600" cy="5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914400" y="0"/>
            <a:ext cx="526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Relevant nuclear reactions</a:t>
            </a:r>
            <a:endParaRPr lang="en-US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4400" y="304800"/>
            <a:ext cx="6499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Ratio of free neutrons to protons</a:t>
            </a:r>
            <a:endParaRPr lang="en-US" sz="3600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2000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4534"/>
            <a:ext cx="5791200" cy="571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304800"/>
            <a:ext cx="511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Other MACHO candidates</a:t>
            </a:r>
            <a:endParaRPr lang="en-US" sz="3600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1" y="228985"/>
            <a:ext cx="8229600" cy="711435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Mass gap/stability gap at A=5 and 8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idx="1"/>
          </p:nvPr>
        </p:nvSpPr>
        <p:spPr>
          <a:xfrm>
            <a:off x="701281" y="1147801"/>
            <a:ext cx="7773120" cy="495412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There is no stable atomic nucleus with 5 or with 8 nucleons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Reaction chain stops at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7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Li</a:t>
            </a:r>
          </a:p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So how to form the more massive elements?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There exist a meta-stable nucleus (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8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B*</a:t>
            </a:r>
            <a:r>
              <a:rPr lang="en-US" dirty="0" smtClean="0">
                <a:sym typeface="Symbol" pitchFamily="18" charset="2"/>
              </a:rPr>
              <a:t>). If this nucleus is hit by another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He</a:t>
            </a:r>
            <a:r>
              <a:rPr lang="en-US" dirty="0" smtClean="0">
                <a:sym typeface="Symbol" pitchFamily="18" charset="2"/>
              </a:rPr>
              <a:t> during its lifetime, </a:t>
            </a:r>
            <a:r>
              <a:rPr lang="en-US" baseline="30000" dirty="0" smtClean="0">
                <a:solidFill>
                  <a:srgbClr val="FF0000"/>
                </a:solidFill>
                <a:sym typeface="Symbol" pitchFamily="18" charset="2"/>
              </a:rPr>
              <a:t>12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C</a:t>
            </a:r>
            <a:r>
              <a:rPr lang="en-US" dirty="0" smtClean="0">
                <a:sym typeface="Symbol" pitchFamily="18" charset="2"/>
              </a:rPr>
              <a:t> and other elements can be formed</a:t>
            </a:r>
          </a:p>
          <a:p>
            <a:pPr marL="311045" indent="-311045" defTabSz="829452">
              <a:defRPr/>
            </a:pPr>
            <a:endParaRPr lang="en-US" dirty="0" smtClean="0">
              <a:solidFill>
                <a:srgbClr val="00FF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4400" y="0"/>
            <a:ext cx="5529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Primordial </a:t>
            </a:r>
            <a:r>
              <a:rPr lang="en-US" sz="3600" b="1" dirty="0" err="1" smtClean="0"/>
              <a:t>nucleosynthesis</a:t>
            </a:r>
            <a:endParaRPr lang="en-US" sz="36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6858000" cy="600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879708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Primordial </a:t>
            </a:r>
            <a:r>
              <a:rPr lang="en-US" sz="3300" b="1" dirty="0" err="1" smtClean="0"/>
              <a:t>nucleosynthesis</a:t>
            </a:r>
            <a:endParaRPr lang="en-US" sz="3300" b="1" dirty="0" smtClean="0"/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0"/>
            <a:ext cx="2525760" cy="3810000"/>
          </a:xfrm>
        </p:spPr>
        <p:txBody>
          <a:bodyPr>
            <a:normAutofit/>
          </a:bodyPr>
          <a:lstStyle/>
          <a:p>
            <a:pPr defTabSz="829452">
              <a:buNone/>
              <a:defRPr/>
            </a:pPr>
            <a:r>
              <a:rPr lang="en-US" sz="2800" u="sng" dirty="0" smtClean="0"/>
              <a:t>Result:</a:t>
            </a:r>
          </a:p>
          <a:p>
            <a:pPr defTabSz="829452"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abundances of H, He and Li are consistent</a:t>
            </a:r>
          </a:p>
          <a:p>
            <a:pPr defTabSz="829452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but: 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</a:t>
            </a:r>
            <a:r>
              <a:rPr lang="en-US" sz="2800" baseline="-25000" dirty="0" smtClean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(CMB)</a:t>
            </a:r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 ~0.04        (too high!)</a:t>
            </a:r>
          </a:p>
        </p:txBody>
      </p:sp>
      <p:pic>
        <p:nvPicPr>
          <p:cNvPr id="22016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0480" y="1562565"/>
            <a:ext cx="6023520" cy="4517754"/>
          </a:xfr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8320" y="1348832"/>
            <a:ext cx="5626080" cy="2905375"/>
            <a:chOff x="104" y="954"/>
            <a:chExt cx="3544" cy="1830"/>
          </a:xfrm>
        </p:grpSpPr>
        <p:sp>
          <p:nvSpPr>
            <p:cNvPr id="871430" name="Line 6"/>
            <p:cNvSpPr>
              <a:spLocks noChangeShapeType="1"/>
            </p:cNvSpPr>
            <p:nvPr/>
          </p:nvSpPr>
          <p:spPr bwMode="auto">
            <a:xfrm>
              <a:off x="1488" y="1440"/>
              <a:ext cx="2160" cy="1344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1431" name="Text Box 7"/>
            <p:cNvSpPr txBox="1">
              <a:spLocks noChangeArrowheads="1"/>
            </p:cNvSpPr>
            <p:nvPr/>
          </p:nvSpPr>
          <p:spPr bwMode="auto">
            <a:xfrm>
              <a:off x="104" y="954"/>
              <a:ext cx="1602" cy="987"/>
            </a:xfrm>
            <a:prstGeom prst="rect">
              <a:avLst/>
            </a:prstGeom>
            <a:noFill/>
            <a:ln w="127000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defTabSz="914414" eaLnBrk="0" hangingPunct="0">
                <a:spcBef>
                  <a:spcPct val="20000"/>
                </a:spcBef>
                <a:defRPr/>
              </a:pPr>
              <a:r>
                <a:rPr lang="en-US" sz="2800" dirty="0">
                  <a:solidFill>
                    <a:srgbClr val="0070C0"/>
                  </a:solidFill>
                </a:rPr>
                <a:t>Consistent with </a:t>
              </a:r>
            </a:p>
            <a:p>
              <a:pPr defTabSz="914414" eaLnBrk="0" hangingPunct="0">
                <a:spcBef>
                  <a:spcPct val="20000"/>
                </a:spcBef>
                <a:defRPr/>
              </a:pPr>
              <a:r>
                <a:rPr lang="en-US" sz="2800" dirty="0">
                  <a:solidFill>
                    <a:srgbClr val="0070C0"/>
                  </a:solidFill>
                </a:rPr>
                <a:t>abundance</a:t>
              </a:r>
            </a:p>
            <a:p>
              <a:pPr defTabSz="914414" eaLnBrk="0" hangingPunct="0">
                <a:spcBef>
                  <a:spcPct val="20000"/>
                </a:spcBef>
                <a:defRPr/>
              </a:pPr>
              <a:r>
                <a:rPr lang="en-US" sz="2800" dirty="0">
                  <a:solidFill>
                    <a:srgbClr val="0070C0"/>
                  </a:solidFill>
                </a:rPr>
                <a:t>of  H, He and Li</a:t>
              </a:r>
              <a:r>
                <a:rPr lang="en-US" sz="2400" dirty="0">
                  <a:solidFill>
                    <a:srgbClr val="0070C0"/>
                  </a:solidFill>
                </a:rPr>
                <a:t> 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800724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Primordial </a:t>
            </a:r>
            <a:r>
              <a:rPr lang="en-US" sz="3300" b="1" dirty="0" err="1" smtClean="0"/>
              <a:t>nucleosynthesis</a:t>
            </a:r>
            <a:endParaRPr lang="en-US" sz="3300" b="1" dirty="0" smtClean="0"/>
          </a:p>
        </p:txBody>
      </p:sp>
      <p:pic>
        <p:nvPicPr>
          <p:cNvPr id="221187" name="Picture 9" descr="Pages from The_Future_Page_1_Image_0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60" y="1078674"/>
            <a:ext cx="4295520" cy="370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ages from The_Future_Page_1_Image_0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440" y="2184710"/>
            <a:ext cx="3535200" cy="441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3921" y="5157182"/>
            <a:ext cx="4009909" cy="853197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500" u="sng" dirty="0"/>
              <a:t>CMB:</a:t>
            </a:r>
            <a:r>
              <a:rPr lang="en-US" sz="2500" dirty="0"/>
              <a:t> </a:t>
            </a:r>
            <a:r>
              <a:rPr lang="el-GR" sz="2500" dirty="0"/>
              <a:t>Ω</a:t>
            </a:r>
            <a:r>
              <a:rPr lang="en-US" sz="2500" baseline="-25000" dirty="0"/>
              <a:t>b</a:t>
            </a:r>
            <a:r>
              <a:rPr lang="en-US" sz="2500" dirty="0"/>
              <a:t> h</a:t>
            </a:r>
            <a:r>
              <a:rPr lang="en-US" sz="2500" baseline="30000" dirty="0"/>
              <a:t>2</a:t>
            </a:r>
            <a:r>
              <a:rPr lang="en-US" sz="2500" dirty="0"/>
              <a:t> = 0.0225 ± 0.0006</a:t>
            </a:r>
          </a:p>
          <a:p>
            <a:pPr>
              <a:buFontTx/>
              <a:buNone/>
              <a:defRPr/>
            </a:pPr>
            <a:r>
              <a:rPr lang="en-US" sz="2500" i="1" dirty="0">
                <a:solidFill>
                  <a:srgbClr val="FF0000"/>
                </a:solidFill>
              </a:rPr>
              <a:t>Perfect agreement!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2640" y="940419"/>
            <a:ext cx="2419200" cy="853197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500" u="sng" dirty="0"/>
              <a:t>But</a:t>
            </a:r>
            <a:r>
              <a:rPr lang="en-US" sz="2500" i="1" dirty="0">
                <a:solidFill>
                  <a:srgbClr val="FFFF00"/>
                </a:solidFill>
              </a:rPr>
              <a:t>: </a:t>
            </a:r>
          </a:p>
          <a:p>
            <a:pPr>
              <a:buFontTx/>
              <a:buNone/>
              <a:defRPr/>
            </a:pPr>
            <a:r>
              <a:rPr lang="en-US" sz="2500" i="1" dirty="0">
                <a:solidFill>
                  <a:srgbClr val="FF0000"/>
                </a:solidFill>
              </a:rPr>
              <a:t>The Li problem!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5400000">
            <a:off x="6141637" y="4145363"/>
            <a:ext cx="3871126" cy="0"/>
          </a:xfrm>
          <a:prstGeom prst="line">
            <a:avLst/>
          </a:prstGeom>
          <a:noFill/>
          <a:ln w="47625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106070" cy="645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17179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Problems of the ‘standard model’</a:t>
            </a:r>
            <a:br>
              <a:rPr lang="en-US" sz="3300" b="1" dirty="0" smtClean="0"/>
            </a:br>
            <a:r>
              <a:rPr lang="en-US" sz="3300" i="1" dirty="0" smtClean="0"/>
              <a:t>1. ‘Flatness’: </a:t>
            </a:r>
            <a:r>
              <a:rPr lang="en-US" sz="3300" i="1" dirty="0" smtClean="0">
                <a:solidFill>
                  <a:srgbClr val="FF0000"/>
                </a:solidFill>
              </a:rPr>
              <a:t>Why is </a:t>
            </a:r>
            <a:r>
              <a:rPr lang="el-GR" sz="3300" i="1" dirty="0" smtClean="0">
                <a:solidFill>
                  <a:srgbClr val="FF0000"/>
                </a:solidFill>
              </a:rPr>
              <a:t>Ω</a:t>
            </a:r>
            <a:r>
              <a:rPr lang="en-US" sz="3300" i="1" dirty="0" smtClean="0">
                <a:solidFill>
                  <a:srgbClr val="FF0000"/>
                </a:solidFill>
              </a:rPr>
              <a:t> close to 1?</a:t>
            </a:r>
            <a:r>
              <a:rPr lang="en-US" sz="3300" b="1" dirty="0" smtClean="0"/>
              <a:t/>
            </a:r>
            <a:br>
              <a:rPr lang="en-US" sz="3300" b="1" dirty="0" smtClean="0"/>
            </a:br>
            <a:endParaRPr lang="en-US" sz="3300" b="1" dirty="0" smtClean="0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36056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17179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Problems of the ‘standard model’</a:t>
            </a:r>
            <a:br>
              <a:rPr lang="en-US" sz="3300" b="1" dirty="0" smtClean="0"/>
            </a:br>
            <a:r>
              <a:rPr lang="en-US" sz="3300" i="1" dirty="0" smtClean="0"/>
              <a:t>1. ‘Flatness’: </a:t>
            </a:r>
            <a:r>
              <a:rPr lang="en-US" sz="3300" i="1" dirty="0" smtClean="0">
                <a:solidFill>
                  <a:srgbClr val="FF0000"/>
                </a:solidFill>
              </a:rPr>
              <a:t>Why is </a:t>
            </a:r>
            <a:r>
              <a:rPr lang="el-GR" sz="3300" i="1" dirty="0" smtClean="0">
                <a:solidFill>
                  <a:srgbClr val="FF0000"/>
                </a:solidFill>
              </a:rPr>
              <a:t>Ω</a:t>
            </a:r>
            <a:r>
              <a:rPr lang="en-US" sz="3300" i="1" dirty="0" smtClean="0">
                <a:solidFill>
                  <a:srgbClr val="FF0000"/>
                </a:solidFill>
              </a:rPr>
              <a:t> close to 1?</a:t>
            </a:r>
            <a:r>
              <a:rPr lang="en-US" sz="3300" b="1" dirty="0" smtClean="0"/>
              <a:t/>
            </a:r>
            <a:br>
              <a:rPr lang="en-US" sz="3300" b="1" dirty="0" smtClean="0"/>
            </a:br>
            <a:endParaRPr lang="en-US" sz="3300" b="1" dirty="0" smtClean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620888" cy="508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0400" y="3200400"/>
            <a:ext cx="274320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l-GR" sz="4400" dirty="0" smtClean="0">
                <a:latin typeface="Book Antiqua"/>
              </a:rPr>
              <a:t>Δρ</a:t>
            </a:r>
            <a:r>
              <a:rPr lang="en-US" sz="4400" dirty="0" smtClean="0">
                <a:latin typeface="Book Antiqua"/>
              </a:rPr>
              <a:t> ≈ 10</a:t>
            </a:r>
            <a:r>
              <a:rPr lang="en-US" sz="4400" baseline="30000" dirty="0" smtClean="0">
                <a:latin typeface="Book Antiqua"/>
              </a:rPr>
              <a:t>-24</a:t>
            </a:r>
            <a:r>
              <a:rPr lang="en-US" sz="4400" dirty="0" smtClean="0">
                <a:latin typeface="Book Antiqua"/>
              </a:rPr>
              <a:t>!</a:t>
            </a:r>
            <a:endParaRPr lang="en-US" sz="4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7179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Problems of the ‘standard model’</a:t>
            </a:r>
            <a:br>
              <a:rPr lang="en-US" sz="3300" b="1" dirty="0" smtClean="0"/>
            </a:br>
            <a:r>
              <a:rPr lang="en-US" sz="3300" dirty="0" smtClean="0"/>
              <a:t>2</a:t>
            </a:r>
            <a:r>
              <a:rPr lang="en-US" sz="3300" i="1" dirty="0" smtClean="0"/>
              <a:t>. ‘Horizon’: </a:t>
            </a:r>
            <a:r>
              <a:rPr lang="en-US" sz="3300" i="1" dirty="0" smtClean="0">
                <a:solidFill>
                  <a:srgbClr val="FF0000"/>
                </a:solidFill>
              </a:rPr>
              <a:t>Why is the Universe so homogenous?</a:t>
            </a:r>
            <a:endParaRPr lang="en-US" sz="3300" b="1" dirty="0" smtClean="0"/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92" y="1752599"/>
            <a:ext cx="8618308" cy="426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717908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Problems of the ‘standard model’</a:t>
            </a:r>
            <a:br>
              <a:rPr lang="en-US" sz="3300" b="1" dirty="0" smtClean="0"/>
            </a:br>
            <a:r>
              <a:rPr lang="en-US" sz="3300" dirty="0" smtClean="0"/>
              <a:t>2</a:t>
            </a:r>
            <a:r>
              <a:rPr lang="en-US" sz="3300" i="1" dirty="0" smtClean="0"/>
              <a:t>. ‘Horizon’: </a:t>
            </a:r>
            <a:r>
              <a:rPr lang="en-US" sz="3300" i="1" dirty="0" smtClean="0">
                <a:solidFill>
                  <a:srgbClr val="FF0000"/>
                </a:solidFill>
              </a:rPr>
              <a:t>Why is the Universe so homogenous?</a:t>
            </a:r>
            <a:endParaRPr lang="en-US" sz="3300" b="1" dirty="0" smtClean="0"/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638800" cy="51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Solution: </a:t>
            </a:r>
            <a:r>
              <a:rPr lang="en-US" sz="3300" i="1" dirty="0" smtClean="0">
                <a:solidFill>
                  <a:srgbClr val="FF0000"/>
                </a:solidFill>
              </a:rPr>
              <a:t>Inflation?</a:t>
            </a:r>
            <a:endParaRPr lang="en-US" sz="3300" b="1" dirty="0" smtClean="0"/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0"/>
            <a:ext cx="6263321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icrolensing Movie  High Magnification Event - YouTub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5240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381000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An OGLE MACHO candidate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Inflation and the horizon problem</a:t>
            </a:r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600200"/>
            <a:ext cx="881791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Inflation and the horizon problem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271" y="1371601"/>
            <a:ext cx="8486798" cy="50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Inflation and the flatness problem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4097017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4177899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rc 6"/>
          <p:cNvSpPr/>
          <p:nvPr/>
        </p:nvSpPr>
        <p:spPr>
          <a:xfrm>
            <a:off x="4800600" y="2209800"/>
            <a:ext cx="457200" cy="609600"/>
          </a:xfrm>
          <a:prstGeom prst="arc">
            <a:avLst>
              <a:gd name="adj1" fmla="val 15106035"/>
              <a:gd name="adj2" fmla="val 6374833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>
            <a:off x="7086600" y="2133600"/>
            <a:ext cx="762000" cy="838200"/>
          </a:xfrm>
          <a:prstGeom prst="arc">
            <a:avLst>
              <a:gd name="adj1" fmla="val 15983315"/>
              <a:gd name="adj2" fmla="val 587617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4876800" y="4038600"/>
            <a:ext cx="838200" cy="1143000"/>
          </a:xfrm>
          <a:prstGeom prst="arc">
            <a:avLst>
              <a:gd name="adj1" fmla="val 16065549"/>
              <a:gd name="adj2" fmla="val 5505203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6781800" y="3733800"/>
            <a:ext cx="838200" cy="1600200"/>
          </a:xfrm>
          <a:prstGeom prst="arc">
            <a:avLst>
              <a:gd name="adj1" fmla="val 17182766"/>
              <a:gd name="adj2" fmla="val 404885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447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Models for Inflation</a:t>
            </a:r>
            <a:br>
              <a:rPr lang="en-US" sz="3300" b="1" dirty="0" smtClean="0"/>
            </a:br>
            <a:r>
              <a:rPr lang="en-US" sz="3300" i="1" dirty="0" smtClean="0">
                <a:solidFill>
                  <a:srgbClr val="0070C0"/>
                </a:solidFill>
              </a:rPr>
              <a:t>Basic idea (</a:t>
            </a:r>
            <a:r>
              <a:rPr lang="en-US" sz="3300" i="1" dirty="0" err="1" smtClean="0">
                <a:solidFill>
                  <a:srgbClr val="0070C0"/>
                </a:solidFill>
              </a:rPr>
              <a:t>Guth</a:t>
            </a:r>
            <a:r>
              <a:rPr lang="en-US" sz="3300" i="1" dirty="0" smtClean="0">
                <a:solidFill>
                  <a:srgbClr val="0070C0"/>
                </a:solidFill>
              </a:rPr>
              <a:t>, Sato,  </a:t>
            </a:r>
            <a:r>
              <a:rPr lang="en-US" sz="3300" i="1" dirty="0" err="1" smtClean="0">
                <a:solidFill>
                  <a:srgbClr val="0070C0"/>
                </a:solidFill>
              </a:rPr>
              <a:t>Linde</a:t>
            </a:r>
            <a:r>
              <a:rPr lang="en-US" sz="3300" i="1" dirty="0" smtClean="0">
                <a:solidFill>
                  <a:srgbClr val="0070C0"/>
                </a:solidFill>
              </a:rPr>
              <a:t>, …, 1981, 1982):</a:t>
            </a:r>
            <a:endParaRPr lang="en-US" sz="3300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   </a:t>
            </a:r>
            <a:r>
              <a:rPr lang="en-US" sz="2800" i="1" dirty="0" err="1" smtClean="0">
                <a:solidFill>
                  <a:srgbClr val="FF0000"/>
                </a:solidFill>
              </a:rPr>
              <a:t>V</a:t>
            </a:r>
            <a:r>
              <a:rPr lang="en-US" sz="2800" i="1" baseline="-25000" dirty="0" err="1" smtClean="0">
                <a:solidFill>
                  <a:srgbClr val="FF0000"/>
                </a:solidFill>
              </a:rPr>
              <a:t>eff</a:t>
            </a:r>
            <a:r>
              <a:rPr lang="en-US" sz="2800" i="1" dirty="0" smtClean="0">
                <a:solidFill>
                  <a:srgbClr val="FF0000"/>
                </a:solidFill>
              </a:rPr>
              <a:t> = V(</a:t>
            </a:r>
            <a:r>
              <a:rPr lang="el-GR" sz="2800" i="1" dirty="0" smtClean="0">
                <a:solidFill>
                  <a:srgbClr val="FF0000"/>
                </a:solidFill>
              </a:rPr>
              <a:t>Φ</a:t>
            </a:r>
            <a:r>
              <a:rPr lang="en-US" sz="2800" i="1" dirty="0" smtClean="0">
                <a:solidFill>
                  <a:srgbClr val="FF0000"/>
                </a:solidFill>
              </a:rPr>
              <a:t>) + T</a:t>
            </a:r>
            <a:r>
              <a:rPr lang="en-US" sz="2800" i="1" baseline="30000" dirty="0" smtClean="0">
                <a:solidFill>
                  <a:srgbClr val="FF0000"/>
                </a:solidFill>
              </a:rPr>
              <a:t>4</a:t>
            </a:r>
            <a:r>
              <a:rPr lang="en-US" sz="2800" i="1" dirty="0" smtClean="0">
                <a:solidFill>
                  <a:srgbClr val="FF0000"/>
                </a:solidFill>
              </a:rPr>
              <a:t>f(</a:t>
            </a:r>
            <a:r>
              <a:rPr lang="el-GR" sz="2800" i="1" dirty="0" smtClean="0">
                <a:solidFill>
                  <a:srgbClr val="FF0000"/>
                </a:solidFill>
              </a:rPr>
              <a:t>Φ</a:t>
            </a:r>
            <a:r>
              <a:rPr lang="en-US" sz="2800" i="1" dirty="0" smtClean="0">
                <a:solidFill>
                  <a:srgbClr val="FF0000"/>
                </a:solidFill>
              </a:rPr>
              <a:t>/T); </a:t>
            </a:r>
            <a:r>
              <a:rPr lang="el-GR" sz="2800" i="1" dirty="0" smtClean="0">
                <a:solidFill>
                  <a:srgbClr val="FF0000"/>
                </a:solidFill>
              </a:rPr>
              <a:t>Φ</a:t>
            </a:r>
            <a:r>
              <a:rPr lang="en-US" sz="2800" i="1" dirty="0" smtClean="0">
                <a:solidFill>
                  <a:srgbClr val="FF0000"/>
                </a:solidFill>
              </a:rPr>
              <a:t>: scalar field; f→0 if </a:t>
            </a:r>
            <a:r>
              <a:rPr lang="el-GR" sz="2800" i="1" dirty="0" smtClean="0">
                <a:solidFill>
                  <a:srgbClr val="FF0000"/>
                </a:solidFill>
              </a:rPr>
              <a:t>Φ→</a:t>
            </a:r>
            <a:r>
              <a:rPr lang="en-US" sz="2800" i="1" dirty="0" smtClean="0">
                <a:solidFill>
                  <a:srgbClr val="FF0000"/>
                </a:solidFill>
              </a:rPr>
              <a:t>0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455538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50292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Book Antiqua"/>
              </a:rPr>
              <a:t>σ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447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Models for Inflation</a:t>
            </a:r>
            <a:br>
              <a:rPr lang="en-US" sz="3300" b="1" dirty="0" smtClean="0"/>
            </a:br>
            <a:r>
              <a:rPr lang="en-US" sz="3100" b="1" dirty="0" smtClean="0">
                <a:solidFill>
                  <a:srgbClr val="0070C0"/>
                </a:solidFill>
              </a:rPr>
              <a:t>‘</a:t>
            </a:r>
            <a:r>
              <a:rPr lang="en-US" sz="3100" i="1" dirty="0" smtClean="0">
                <a:solidFill>
                  <a:srgbClr val="0070C0"/>
                </a:solidFill>
              </a:rPr>
              <a:t>Old’ </a:t>
            </a:r>
            <a:r>
              <a:rPr lang="en-US" sz="3100" i="1" dirty="0" err="1" smtClean="0">
                <a:solidFill>
                  <a:srgbClr val="0070C0"/>
                </a:solidFill>
              </a:rPr>
              <a:t>vs</a:t>
            </a:r>
            <a:r>
              <a:rPr lang="en-US" sz="3100" i="1" dirty="0" smtClean="0">
                <a:solidFill>
                  <a:srgbClr val="0070C0"/>
                </a:solidFill>
              </a:rPr>
              <a:t> ‘new’ inflation (Albrecht &amp; Steinhardt 1982):</a:t>
            </a:r>
            <a:endParaRPr lang="en-US" sz="3100" b="1" dirty="0" smtClean="0">
              <a:solidFill>
                <a:srgbClr val="0070C0"/>
              </a:solidFill>
            </a:endParaRPr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629400" cy="516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6172200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Inflaton</a:t>
            </a:r>
            <a:r>
              <a:rPr lang="en-US" dirty="0" smtClean="0"/>
              <a:t> field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2161" y="1147801"/>
            <a:ext cx="7773120" cy="5530181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Until mid 60ies: big bang model very controversial, many alternative models</a:t>
            </a:r>
          </a:p>
          <a:p>
            <a:pPr marL="311045" indent="-311045" defTabSz="829452">
              <a:defRPr/>
            </a:pPr>
            <a:r>
              <a:rPr lang="en-US" dirty="0" smtClean="0"/>
              <a:t>After mid 60ies: little doubt on validity of the big bang model</a:t>
            </a:r>
          </a:p>
          <a:p>
            <a:pPr marL="311045" indent="-311045" defTabSz="829452">
              <a:defRPr/>
            </a:pPr>
            <a:r>
              <a:rPr lang="en-US" dirty="0" smtClean="0"/>
              <a:t>Four pillars on which the big bang theory is resting: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Hubble’s law 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</a:t>
            </a:r>
            <a:endParaRPr lang="en-US" dirty="0" smtClean="0">
              <a:solidFill>
                <a:srgbClr val="00B050"/>
              </a:solidFill>
            </a:endParaRP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Cosmic microwave background radiation 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</a:t>
            </a:r>
            <a:endParaRPr lang="en-US" dirty="0" smtClean="0">
              <a:solidFill>
                <a:srgbClr val="00B050"/>
              </a:solidFill>
            </a:endParaRP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The origin of the elements </a:t>
            </a:r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</a:t>
            </a:r>
            <a:endParaRPr lang="en-US" dirty="0" smtClean="0">
              <a:solidFill>
                <a:srgbClr val="00B050"/>
              </a:solidFill>
            </a:endParaRP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FF0000"/>
                </a:solidFill>
              </a:rPr>
              <a:t>Structure formation in the universe  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←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1139160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General acceptance of the big bang model</a:t>
            </a:r>
          </a:p>
        </p:txBody>
      </p:sp>
    </p:spTree>
    <p:extLst>
      <p:ext uri="{BB962C8B-B14F-4D97-AF65-F5344CB8AC3E}">
        <p14:creationId xmlns:p14="http://schemas.microsoft.com/office/powerpoint/2010/main" xmlns="" val="4235350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ChangeArrowheads="1"/>
          </p:cNvSpPr>
          <p:nvPr/>
        </p:nvSpPr>
        <p:spPr bwMode="auto">
          <a:xfrm>
            <a:off x="685441" y="0"/>
            <a:ext cx="8229600" cy="11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dirty="0"/>
              <a:t>Structure formation in the Big-Bang model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189800" cy="52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97461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A galaxy census: spiral galaxies</a:t>
            </a:r>
            <a:r>
              <a:rPr lang="en-US" sz="4100" b="1" dirty="0"/>
              <a:t>  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2161" y="1216928"/>
            <a:ext cx="7773120" cy="5461053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Most common type among the luminous galaxies (~75%)</a:t>
            </a:r>
          </a:p>
          <a:p>
            <a:pPr marL="311045" indent="-311045" defTabSz="829452">
              <a:defRPr/>
            </a:pPr>
            <a:r>
              <a:rPr lang="en-US" dirty="0" smtClean="0"/>
              <a:t>Two major classes,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SB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regular spirals (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barred spirals  (</a:t>
            </a:r>
            <a:r>
              <a:rPr lang="en-US" dirty="0" smtClean="0">
                <a:solidFill>
                  <a:srgbClr val="FF0000"/>
                </a:solidFill>
              </a:rPr>
              <a:t>SB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311045" indent="-311045" defTabSz="829452">
              <a:defRPr/>
            </a:pPr>
            <a:r>
              <a:rPr lang="en-US" dirty="0" smtClean="0"/>
              <a:t>Further classified from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 according to the bulge-to-disk ratio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FF0000"/>
                </a:solidFill>
              </a:rPr>
              <a:t>a:</a:t>
            </a:r>
            <a:r>
              <a:rPr lang="en-US" dirty="0" smtClean="0">
                <a:solidFill>
                  <a:srgbClr val="ADF9FF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very large, prominent bulge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rgbClr val="0070C0"/>
                </a:solidFill>
              </a:rPr>
              <a:t> essentially no bulge at all</a:t>
            </a:r>
          </a:p>
          <a:p>
            <a:pPr marL="311045" indent="-311045" defTabSz="829452">
              <a:defRPr/>
            </a:pPr>
            <a:r>
              <a:rPr lang="en-US" dirty="0" smtClean="0"/>
              <a:t>The Milky Way is a </a:t>
            </a:r>
            <a:r>
              <a:rPr lang="en-US" dirty="0" err="1" smtClean="0"/>
              <a:t>Sbc</a:t>
            </a:r>
            <a:r>
              <a:rPr lang="en-US" dirty="0" smtClean="0"/>
              <a:t> or a </a:t>
            </a:r>
            <a:r>
              <a:rPr lang="en-US" dirty="0" err="1" smtClean="0"/>
              <a:t>SBbc</a:t>
            </a:r>
            <a:r>
              <a:rPr lang="en-US" dirty="0" smtClean="0"/>
              <a:t> galaxy</a:t>
            </a:r>
            <a:endParaRPr lang="en-US" dirty="0" smtClean="0">
              <a:solidFill>
                <a:srgbClr val="ADF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924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731597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A galaxy census: spiral galaxies</a:t>
            </a:r>
            <a:r>
              <a:rPr lang="en-US" sz="4100" b="1" dirty="0"/>
              <a:t>  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0" y="1219809"/>
            <a:ext cx="7773120" cy="5458173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Spiral galaxies are disk like and in centrifugal equilibrium</a:t>
            </a:r>
          </a:p>
          <a:p>
            <a:pPr marL="311045" indent="-311045" defTabSz="829452">
              <a:defRPr/>
            </a:pPr>
            <a:r>
              <a:rPr lang="en-US" dirty="0" smtClean="0"/>
              <a:t>The are “cold”, i.e. the velocity dispersion (random motion of individual stars)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</a:t>
            </a:r>
            <a:r>
              <a:rPr lang="en-US" dirty="0" smtClean="0">
                <a:sym typeface="Symbol" pitchFamily="18" charset="2"/>
              </a:rPr>
              <a:t> is much smaller than the rotation velocity </a:t>
            </a:r>
            <a:r>
              <a:rPr lang="en-US" dirty="0" err="1" smtClean="0">
                <a:solidFill>
                  <a:srgbClr val="FF0000"/>
                </a:solidFill>
                <a:sym typeface="Symbol" pitchFamily="18" charset="2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 pitchFamily="18" charset="2"/>
              </a:rPr>
              <a:t>rot</a:t>
            </a:r>
            <a:r>
              <a:rPr lang="en-US" baseline="-25000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(Milky Way: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=20 km/s</a:t>
            </a:r>
            <a:r>
              <a:rPr lang="en-US" dirty="0" smtClean="0">
                <a:sym typeface="Symbol" pitchFamily="18" charset="2"/>
              </a:rPr>
              <a:t>;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Symbol" pitchFamily="18" charset="2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 pitchFamily="18" charset="2"/>
              </a:rPr>
              <a:t>rot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=220 km/s</a:t>
            </a:r>
            <a:r>
              <a:rPr lang="en-US" dirty="0" smtClean="0">
                <a:sym typeface="Symbol" pitchFamily="18" charset="2"/>
              </a:rPr>
              <a:t>)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They mainly consist of stars, but ~10% of the mass is gas and dust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They actively form stars (Milky Way: ~ 1 star per year)</a:t>
            </a:r>
          </a:p>
        </p:txBody>
      </p:sp>
    </p:spTree>
    <p:extLst>
      <p:ext uri="{BB962C8B-B14F-4D97-AF65-F5344CB8AC3E}">
        <p14:creationId xmlns:p14="http://schemas.microsoft.com/office/powerpoint/2010/main" xmlns="" val="4284758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802165"/>
          </a:xfrm>
        </p:spPr>
        <p:txBody>
          <a:bodyPr/>
          <a:lstStyle/>
          <a:p>
            <a:pPr algn="l" defTabSz="829452">
              <a:defRPr/>
            </a:pPr>
            <a:r>
              <a:rPr lang="en-US" sz="3600" b="1" dirty="0"/>
              <a:t>A galaxy census: elliptical galaxies</a:t>
            </a:r>
            <a:r>
              <a:rPr lang="en-US" b="1" dirty="0" smtClean="0"/>
              <a:t>  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280" y="940419"/>
            <a:ext cx="8229600" cy="5668435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~20% of the luminous galaxies are </a:t>
            </a:r>
            <a:r>
              <a:rPr lang="en-US" dirty="0" err="1" smtClean="0"/>
              <a:t>ellipticals</a:t>
            </a: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/>
              <a:t>Classified according to the flattening E0-E7: </a:t>
            </a:r>
            <a:r>
              <a:rPr lang="en-US" dirty="0" smtClean="0">
                <a:solidFill>
                  <a:srgbClr val="FF0000"/>
                </a:solidFill>
              </a:rPr>
              <a:t>n=10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US" dirty="0" smtClean="0">
                <a:solidFill>
                  <a:srgbClr val="FF0000"/>
                </a:solidFill>
              </a:rPr>
              <a:t>(1-b/a)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E0: circular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E7: minor axis only 30% of major axis</a:t>
            </a:r>
          </a:p>
          <a:p>
            <a:pPr marL="311045" indent="-311045" defTabSz="829452">
              <a:defRPr/>
            </a:pPr>
            <a:r>
              <a:rPr lang="en-US" dirty="0" smtClean="0"/>
              <a:t>They are ‘hot’, i.e. the velocity dispersion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</a:t>
            </a:r>
            <a:r>
              <a:rPr lang="en-US" dirty="0" smtClean="0">
                <a:sym typeface="Symbol" pitchFamily="18" charset="2"/>
              </a:rPr>
              <a:t> is much larger than the rotation velocity </a:t>
            </a:r>
            <a:r>
              <a:rPr lang="en-US" dirty="0" err="1" smtClean="0">
                <a:solidFill>
                  <a:srgbClr val="FF0000"/>
                </a:solidFill>
                <a:sym typeface="Symbol" pitchFamily="18" charset="2"/>
              </a:rPr>
              <a:t>v</a:t>
            </a:r>
            <a:r>
              <a:rPr lang="en-US" baseline="-25000" dirty="0" err="1" smtClean="0">
                <a:solidFill>
                  <a:srgbClr val="FF0000"/>
                </a:solidFill>
                <a:sym typeface="Symbol" pitchFamily="18" charset="2"/>
              </a:rPr>
              <a:t>rot</a:t>
            </a:r>
            <a:r>
              <a:rPr lang="en-US" baseline="-25000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/>
              <a:t>Flattened by an anisotropic velocity dispersion</a:t>
            </a:r>
          </a:p>
          <a:p>
            <a:pPr marL="311045" indent="-311045" defTabSz="829452">
              <a:defRPr/>
            </a:pPr>
            <a:r>
              <a:rPr lang="en-US" dirty="0" smtClean="0"/>
              <a:t>Little gas, no recent star formation</a:t>
            </a:r>
          </a:p>
          <a:p>
            <a:pPr marL="311045" indent="-311045" defTabSz="829452">
              <a:defRPr/>
            </a:pPr>
            <a:r>
              <a:rPr lang="en-US" dirty="0" smtClean="0"/>
              <a:t>Predominantly in clusters of galaxies</a:t>
            </a:r>
            <a:endParaRPr lang="en-US" dirty="0" smtClean="0">
              <a:solidFill>
                <a:srgbClr val="ADF9FF"/>
              </a:solidFill>
            </a:endParaRPr>
          </a:p>
          <a:p>
            <a:pPr marL="311045" indent="-311045" defTabSz="829452">
              <a:defRPr/>
            </a:pPr>
            <a:endParaRPr lang="en-US" dirty="0" smtClean="0">
              <a:solidFill>
                <a:srgbClr val="ADF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62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ChangeArrowheads="1"/>
          </p:cNvSpPr>
          <p:nvPr/>
        </p:nvSpPr>
        <p:spPr bwMode="auto">
          <a:xfrm>
            <a:off x="381601" y="0"/>
            <a:ext cx="8457120" cy="87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Fritz Zwicky</a:t>
            </a:r>
            <a:r>
              <a:rPr lang="en-US" sz="41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7587" name="Picture 3" descr="zwic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080" y="1143480"/>
            <a:ext cx="3911040" cy="540920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5029921" y="4126484"/>
            <a:ext cx="3885120" cy="193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measured the velocities of galaxies in galaxy clusters and concluded that most of the cluster’s mass must be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dark.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249147"/>
            <a:ext cx="8229600" cy="869851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A galaxy census: other galaxies</a:t>
            </a:r>
            <a:r>
              <a:rPr lang="en-US" sz="4100" b="1" dirty="0"/>
              <a:t>  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1" y="1294696"/>
            <a:ext cx="8229600" cy="495412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Irregular galaxies (~ 5% of the luminous galaxies)</a:t>
            </a:r>
          </a:p>
          <a:p>
            <a:pPr marL="311045" indent="-311045" defTabSz="829452">
              <a:defRPr/>
            </a:pPr>
            <a:r>
              <a:rPr lang="en-US" dirty="0" smtClean="0"/>
              <a:t>Dwarf galaxies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dwarf irregulars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dwarf </a:t>
            </a:r>
            <a:r>
              <a:rPr lang="en-US" dirty="0" err="1" smtClean="0">
                <a:solidFill>
                  <a:srgbClr val="0070C0"/>
                </a:solidFill>
              </a:rPr>
              <a:t>spheroidals</a:t>
            </a:r>
            <a:endParaRPr lang="en-US" dirty="0" smtClean="0">
              <a:solidFill>
                <a:srgbClr val="0070C0"/>
              </a:solidFill>
            </a:endParaRP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dwarf </a:t>
            </a:r>
            <a:r>
              <a:rPr lang="en-US" dirty="0" err="1" smtClean="0">
                <a:solidFill>
                  <a:srgbClr val="0070C0"/>
                </a:solidFill>
              </a:rPr>
              <a:t>ellipticals</a:t>
            </a:r>
            <a:endParaRPr lang="en-US" dirty="0" smtClean="0">
              <a:solidFill>
                <a:srgbClr val="0070C0"/>
              </a:solidFill>
            </a:endParaRP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blue compact dwarfs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xmlns="" val="417549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1" y="0"/>
            <a:ext cx="4943520" cy="1139160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err="1"/>
              <a:t>Toomre</a:t>
            </a:r>
            <a:r>
              <a:rPr lang="en-US" sz="3300" b="1" dirty="0"/>
              <a:t> &amp; </a:t>
            </a:r>
            <a:r>
              <a:rPr lang="en-US" sz="3300" b="1" dirty="0" err="1"/>
              <a:t>Toomre</a:t>
            </a:r>
            <a:r>
              <a:rPr lang="en-US" sz="3300" b="1" dirty="0"/>
              <a:t> </a:t>
            </a:r>
            <a:br>
              <a:rPr lang="en-US" sz="3300" b="1" dirty="0"/>
            </a:br>
            <a:r>
              <a:rPr lang="en-US" sz="3300" b="1" dirty="0"/>
              <a:t>(mid 70s)</a:t>
            </a:r>
            <a:endParaRPr lang="en-US" sz="3300" dirty="0"/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1" y="1355183"/>
            <a:ext cx="7773120" cy="5306957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11 out of the 4000 galaxies </a:t>
            </a:r>
            <a:br>
              <a:rPr lang="en-US" dirty="0" smtClean="0"/>
            </a:br>
            <a:r>
              <a:rPr lang="en-US" dirty="0" smtClean="0"/>
              <a:t>in the </a:t>
            </a:r>
            <a:r>
              <a:rPr lang="en-US" dirty="0" smtClean="0">
                <a:solidFill>
                  <a:srgbClr val="0070C0"/>
                </a:solidFill>
              </a:rPr>
              <a:t>New General Catalog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(NGC) show indications of</a:t>
            </a:r>
            <a:br>
              <a:rPr lang="en-US" dirty="0" smtClean="0"/>
            </a:br>
            <a:r>
              <a:rPr lang="en-US" dirty="0" smtClean="0"/>
              <a:t>recent interactions (e.g. tails)</a:t>
            </a:r>
          </a:p>
          <a:p>
            <a:pPr marL="311045" indent="-311045" defTabSz="829452">
              <a:defRPr/>
            </a:pPr>
            <a:r>
              <a:rPr lang="en-US" dirty="0" smtClean="0"/>
              <a:t>Those tidal features last a few 10</a:t>
            </a:r>
            <a:r>
              <a:rPr lang="en-US" baseline="30000" dirty="0" smtClean="0"/>
              <a:t>8</a:t>
            </a:r>
            <a:r>
              <a:rPr lang="en-US" dirty="0" smtClean="0"/>
              <a:t> years</a:t>
            </a:r>
          </a:p>
          <a:p>
            <a:pPr marL="311045" indent="-311045" defTabSz="829452">
              <a:defRPr/>
            </a:pPr>
            <a:r>
              <a:rPr lang="en-US" dirty="0" smtClean="0"/>
              <a:t>Over the age of the universe, several hundred of those interactions must have taken place</a:t>
            </a:r>
          </a:p>
          <a:p>
            <a:pPr marL="311045" indent="-311045" defTabSz="829452">
              <a:defRPr/>
            </a:pPr>
            <a:r>
              <a:rPr lang="en-US" dirty="0" smtClean="0"/>
              <a:t>There are several hundred elliptical galaxies in the NGC</a:t>
            </a:r>
          </a:p>
        </p:txBody>
      </p:sp>
      <p:pic>
        <p:nvPicPr>
          <p:cNvPr id="258052" name="Picture 4" descr="file0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2400" y="228985"/>
            <a:ext cx="3108960" cy="312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71142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3" grpId="0" build="p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829452">
              <a:defRPr/>
            </a:pPr>
            <a:r>
              <a:rPr lang="en-US" sz="3300" b="1" dirty="0"/>
              <a:t>Do ellipticals form by merging spirals ?</a:t>
            </a:r>
            <a:endParaRPr lang="en-US" sz="33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82400" y="2819816"/>
            <a:ext cx="2265120" cy="2132864"/>
            <a:chOff x="4224" y="1776"/>
            <a:chExt cx="1427" cy="1344"/>
          </a:xfrm>
        </p:grpSpPr>
        <p:pic>
          <p:nvPicPr>
            <p:cNvPr id="259082" name="Picture 4" descr="m8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2" y="1776"/>
              <a:ext cx="929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109" name="Line 5"/>
            <p:cNvSpPr>
              <a:spLocks noChangeShapeType="1"/>
            </p:cNvSpPr>
            <p:nvPr/>
          </p:nvSpPr>
          <p:spPr bwMode="auto">
            <a:xfrm>
              <a:off x="4224" y="249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259076" name="Picture 6" descr="file0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640" y="2438177"/>
            <a:ext cx="3110400" cy="312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8960" y="1676336"/>
            <a:ext cx="3047040" cy="4648808"/>
            <a:chOff x="144" y="1056"/>
            <a:chExt cx="1920" cy="2928"/>
          </a:xfrm>
        </p:grpSpPr>
        <p:pic>
          <p:nvPicPr>
            <p:cNvPr id="259078" name="Picture 8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2908"/>
              <a:ext cx="1344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9079" name="Picture 9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056"/>
              <a:ext cx="1344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114" name="Line 10"/>
            <p:cNvSpPr>
              <a:spLocks noChangeShapeType="1"/>
            </p:cNvSpPr>
            <p:nvPr/>
          </p:nvSpPr>
          <p:spPr bwMode="auto">
            <a:xfrm>
              <a:off x="1584" y="1488"/>
              <a:ext cx="480" cy="81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7115" name="Line 11"/>
            <p:cNvSpPr>
              <a:spLocks noChangeShapeType="1"/>
            </p:cNvSpPr>
            <p:nvPr/>
          </p:nvSpPr>
          <p:spPr bwMode="auto">
            <a:xfrm flipV="1">
              <a:off x="1584" y="2736"/>
              <a:ext cx="48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0266018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How does structure form ?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32161" y="1355183"/>
            <a:ext cx="7773120" cy="5322799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Wrinkles in the CMB: regions of higher and lower temperature</a:t>
            </a:r>
          </a:p>
          <a:p>
            <a:pPr marL="311045" indent="-311045" defTabSz="829452">
              <a:defRPr/>
            </a:pPr>
            <a:r>
              <a:rPr lang="en-US" dirty="0" smtClean="0"/>
              <a:t>Those regions correspond to </a:t>
            </a:r>
            <a:r>
              <a:rPr lang="en-US" dirty="0" smtClean="0">
                <a:solidFill>
                  <a:srgbClr val="0070C0"/>
                </a:solidFill>
              </a:rPr>
              <a:t>density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fluctuations</a:t>
            </a:r>
            <a:r>
              <a:rPr lang="en-US" dirty="0" smtClean="0"/>
              <a:t>, regions of slightly higher/lower density than average</a:t>
            </a:r>
          </a:p>
          <a:p>
            <a:pPr marL="311045" indent="-311045" defTabSz="829452">
              <a:defRPr/>
            </a:pPr>
            <a:r>
              <a:rPr lang="en-US" dirty="0" smtClean="0"/>
              <a:t>Gravitational instability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higher density 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 more mass in a given volume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more mass  stronger gravitational attraction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stronger gravitational attraction  mass is pulled in   even higher density </a:t>
            </a:r>
          </a:p>
        </p:txBody>
      </p:sp>
    </p:spTree>
    <p:extLst>
      <p:ext uri="{BB962C8B-B14F-4D97-AF65-F5344CB8AC3E}">
        <p14:creationId xmlns:p14="http://schemas.microsoft.com/office/powerpoint/2010/main" xmlns="" val="27600446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395" grpId="0" build="p" bldLvl="2" autoUpdateAnimBg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46" name="Group 2"/>
          <p:cNvGrpSpPr>
            <a:grpSpLocks/>
          </p:cNvGrpSpPr>
          <p:nvPr/>
        </p:nvGrpSpPr>
        <p:grpSpPr bwMode="auto">
          <a:xfrm>
            <a:off x="104973" y="0"/>
            <a:ext cx="9039027" cy="6892564"/>
            <a:chOff x="66" y="0"/>
            <a:chExt cx="5694" cy="4342"/>
          </a:xfrm>
        </p:grpSpPr>
        <p:pic>
          <p:nvPicPr>
            <p:cNvPr id="236551" name="Picture 3" descr="snapshot_001_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0"/>
              <a:ext cx="4342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92228" name="Text Box 4"/>
            <p:cNvSpPr txBox="1">
              <a:spLocks noChangeArrowheads="1"/>
            </p:cNvSpPr>
            <p:nvPr/>
          </p:nvSpPr>
          <p:spPr bwMode="auto">
            <a:xfrm>
              <a:off x="66" y="81"/>
              <a:ext cx="844" cy="384"/>
            </a:xfrm>
            <a:prstGeom prst="rect">
              <a:avLst/>
            </a:prstGeom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0"/>
                </a:spcBef>
                <a:defRPr/>
              </a:pPr>
              <a:r>
                <a:rPr lang="en-US" sz="3300" b="1" dirty="0">
                  <a:solidFill>
                    <a:srgbClr val="0070C0"/>
                  </a:solidFill>
                </a:rPr>
                <a:t>z=9.00</a:t>
              </a:r>
              <a:endParaRPr lang="en-US" sz="33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92230" name="Line 6"/>
          <p:cNvSpPr>
            <a:spLocks noChangeShapeType="1"/>
          </p:cNvSpPr>
          <p:nvPr/>
        </p:nvSpPr>
        <p:spPr bwMode="auto">
          <a:xfrm>
            <a:off x="2076480" y="4121713"/>
            <a:ext cx="0" cy="27362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2231" name="Line 7"/>
          <p:cNvSpPr>
            <a:spLocks noChangeShapeType="1"/>
          </p:cNvSpPr>
          <p:nvPr/>
        </p:nvSpPr>
        <p:spPr bwMode="auto">
          <a:xfrm>
            <a:off x="2076480" y="1"/>
            <a:ext cx="0" cy="24108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2232" name="Text Box 8"/>
          <p:cNvSpPr txBox="1">
            <a:spLocks noChangeArrowheads="1"/>
          </p:cNvSpPr>
          <p:nvPr/>
        </p:nvSpPr>
        <p:spPr bwMode="auto">
          <a:xfrm>
            <a:off x="152640" y="4952681"/>
            <a:ext cx="1981440" cy="15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50 million particle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N-body simulation</a:t>
            </a:r>
            <a:endParaRPr lang="en-US" sz="20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1496003" y="3005913"/>
            <a:ext cx="111919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0"/>
              </a:spcBef>
              <a:defRPr/>
            </a:pPr>
            <a:r>
              <a:rPr lang="en-US" sz="2400">
                <a:solidFill>
                  <a:schemeClr val="tx2"/>
                </a:solidFill>
              </a:rPr>
              <a:t>65 Mpc</a:t>
            </a:r>
          </a:p>
        </p:txBody>
      </p:sp>
    </p:spTree>
    <p:extLst>
      <p:ext uri="{BB962C8B-B14F-4D97-AF65-F5344CB8AC3E}">
        <p14:creationId xmlns:p14="http://schemas.microsoft.com/office/powerpoint/2010/main" xmlns="" val="25958252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104531" y="0"/>
            <a:ext cx="9039470" cy="6892564"/>
            <a:chOff x="66" y="0"/>
            <a:chExt cx="5694" cy="4342"/>
          </a:xfrm>
        </p:grpSpPr>
        <p:pic>
          <p:nvPicPr>
            <p:cNvPr id="237575" name="Picture 3" descr="snapshot_003_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0"/>
              <a:ext cx="4342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93252" name="Text Box 4"/>
            <p:cNvSpPr txBox="1">
              <a:spLocks noChangeArrowheads="1"/>
            </p:cNvSpPr>
            <p:nvPr/>
          </p:nvSpPr>
          <p:spPr bwMode="auto">
            <a:xfrm>
              <a:off x="66" y="82"/>
              <a:ext cx="844" cy="384"/>
            </a:xfrm>
            <a:prstGeom prst="rect">
              <a:avLst/>
            </a:prstGeom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0"/>
                </a:spcBef>
                <a:defRPr/>
              </a:pPr>
              <a:r>
                <a:rPr lang="en-US" sz="3300" b="1" dirty="0">
                  <a:solidFill>
                    <a:srgbClr val="0070C0"/>
                  </a:solidFill>
                </a:rPr>
                <a:t>z=4.00</a:t>
              </a:r>
              <a:endParaRPr lang="en-US" sz="33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93253" name="Text Box 5"/>
          <p:cNvSpPr txBox="1">
            <a:spLocks noChangeArrowheads="1"/>
          </p:cNvSpPr>
          <p:nvPr/>
        </p:nvSpPr>
        <p:spPr bwMode="auto">
          <a:xfrm rot="16200000">
            <a:off x="1496003" y="3005913"/>
            <a:ext cx="111919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0"/>
              </a:spcBef>
              <a:defRPr/>
            </a:pPr>
            <a:r>
              <a:rPr lang="en-US" sz="2400">
                <a:solidFill>
                  <a:schemeClr val="tx2"/>
                </a:solidFill>
              </a:rPr>
              <a:t>65 Mpc</a:t>
            </a:r>
          </a:p>
        </p:txBody>
      </p:sp>
      <p:sp>
        <p:nvSpPr>
          <p:cNvPr id="693254" name="Line 6"/>
          <p:cNvSpPr>
            <a:spLocks noChangeShapeType="1"/>
          </p:cNvSpPr>
          <p:nvPr/>
        </p:nvSpPr>
        <p:spPr bwMode="auto">
          <a:xfrm>
            <a:off x="2076480" y="4121713"/>
            <a:ext cx="0" cy="27362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3255" name="Line 7"/>
          <p:cNvSpPr>
            <a:spLocks noChangeShapeType="1"/>
          </p:cNvSpPr>
          <p:nvPr/>
        </p:nvSpPr>
        <p:spPr bwMode="auto">
          <a:xfrm>
            <a:off x="2076480" y="1"/>
            <a:ext cx="0" cy="24108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152640" y="4952681"/>
            <a:ext cx="1981440" cy="15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50 million particle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N-body simulation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18972437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Group 2"/>
          <p:cNvGrpSpPr>
            <a:grpSpLocks/>
          </p:cNvGrpSpPr>
          <p:nvPr/>
        </p:nvGrpSpPr>
        <p:grpSpPr bwMode="auto">
          <a:xfrm>
            <a:off x="104531" y="0"/>
            <a:ext cx="9039470" cy="6892564"/>
            <a:chOff x="66" y="0"/>
            <a:chExt cx="5694" cy="4342"/>
          </a:xfrm>
        </p:grpSpPr>
        <p:pic>
          <p:nvPicPr>
            <p:cNvPr id="238599" name="Picture 3" descr="snapshot_005_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0"/>
              <a:ext cx="4342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94276" name="Text Box 4"/>
            <p:cNvSpPr txBox="1">
              <a:spLocks noChangeArrowheads="1"/>
            </p:cNvSpPr>
            <p:nvPr/>
          </p:nvSpPr>
          <p:spPr bwMode="auto">
            <a:xfrm>
              <a:off x="66" y="82"/>
              <a:ext cx="844" cy="384"/>
            </a:xfrm>
            <a:prstGeom prst="rect">
              <a:avLst/>
            </a:prstGeom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0"/>
                </a:spcBef>
                <a:defRPr/>
              </a:pPr>
              <a:r>
                <a:rPr lang="en-US" sz="3300" b="1" dirty="0">
                  <a:solidFill>
                    <a:srgbClr val="0070C0"/>
                  </a:solidFill>
                </a:rPr>
                <a:t>z=2.33</a:t>
              </a:r>
              <a:endParaRPr lang="en-US" sz="33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94277" name="Text Box 5"/>
          <p:cNvSpPr txBox="1">
            <a:spLocks noChangeArrowheads="1"/>
          </p:cNvSpPr>
          <p:nvPr/>
        </p:nvSpPr>
        <p:spPr bwMode="auto">
          <a:xfrm rot="16200000">
            <a:off x="1496003" y="3005913"/>
            <a:ext cx="111919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0"/>
              </a:spcBef>
              <a:defRPr/>
            </a:pPr>
            <a:r>
              <a:rPr lang="en-US" sz="2400">
                <a:solidFill>
                  <a:schemeClr val="tx2"/>
                </a:solidFill>
              </a:rPr>
              <a:t>65 Mpc</a:t>
            </a:r>
          </a:p>
        </p:txBody>
      </p:sp>
      <p:sp>
        <p:nvSpPr>
          <p:cNvPr id="694278" name="Line 6"/>
          <p:cNvSpPr>
            <a:spLocks noChangeShapeType="1"/>
          </p:cNvSpPr>
          <p:nvPr/>
        </p:nvSpPr>
        <p:spPr bwMode="auto">
          <a:xfrm>
            <a:off x="2076480" y="4121713"/>
            <a:ext cx="0" cy="27362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4279" name="Line 7"/>
          <p:cNvSpPr>
            <a:spLocks noChangeShapeType="1"/>
          </p:cNvSpPr>
          <p:nvPr/>
        </p:nvSpPr>
        <p:spPr bwMode="auto">
          <a:xfrm>
            <a:off x="2076480" y="1"/>
            <a:ext cx="0" cy="24108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4280" name="Text Box 8"/>
          <p:cNvSpPr txBox="1">
            <a:spLocks noChangeArrowheads="1"/>
          </p:cNvSpPr>
          <p:nvPr/>
        </p:nvSpPr>
        <p:spPr bwMode="auto">
          <a:xfrm>
            <a:off x="152640" y="4952681"/>
            <a:ext cx="1981440" cy="15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50 million particle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N-body simulation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21265060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8" name="Group 2"/>
          <p:cNvGrpSpPr>
            <a:grpSpLocks/>
          </p:cNvGrpSpPr>
          <p:nvPr/>
        </p:nvGrpSpPr>
        <p:grpSpPr bwMode="auto">
          <a:xfrm>
            <a:off x="104531" y="0"/>
            <a:ext cx="9039470" cy="6892564"/>
            <a:chOff x="66" y="0"/>
            <a:chExt cx="5694" cy="4342"/>
          </a:xfrm>
        </p:grpSpPr>
        <p:pic>
          <p:nvPicPr>
            <p:cNvPr id="239623" name="Picture 3" descr="snapshot_009_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0"/>
              <a:ext cx="4342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95300" name="Text Box 4"/>
            <p:cNvSpPr txBox="1">
              <a:spLocks noChangeArrowheads="1"/>
            </p:cNvSpPr>
            <p:nvPr/>
          </p:nvSpPr>
          <p:spPr bwMode="auto">
            <a:xfrm>
              <a:off x="66" y="82"/>
              <a:ext cx="844" cy="384"/>
            </a:xfrm>
            <a:prstGeom prst="rect">
              <a:avLst/>
            </a:prstGeom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0"/>
                </a:spcBef>
                <a:defRPr/>
              </a:pPr>
              <a:r>
                <a:rPr lang="en-US" sz="3300" b="1" dirty="0">
                  <a:solidFill>
                    <a:srgbClr val="0070C0"/>
                  </a:solidFill>
                </a:rPr>
                <a:t>z=1.00</a:t>
              </a:r>
              <a:endParaRPr lang="en-US" sz="33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95301" name="Text Box 5"/>
          <p:cNvSpPr txBox="1">
            <a:spLocks noChangeArrowheads="1"/>
          </p:cNvSpPr>
          <p:nvPr/>
        </p:nvSpPr>
        <p:spPr bwMode="auto">
          <a:xfrm rot="16200000">
            <a:off x="1496003" y="3005913"/>
            <a:ext cx="111919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0"/>
              </a:spcBef>
              <a:defRPr/>
            </a:pPr>
            <a:r>
              <a:rPr lang="en-US" sz="2400">
                <a:solidFill>
                  <a:schemeClr val="tx2"/>
                </a:solidFill>
              </a:rPr>
              <a:t>65 Mpc</a:t>
            </a:r>
          </a:p>
        </p:txBody>
      </p:sp>
      <p:sp>
        <p:nvSpPr>
          <p:cNvPr id="695302" name="Line 6"/>
          <p:cNvSpPr>
            <a:spLocks noChangeShapeType="1"/>
          </p:cNvSpPr>
          <p:nvPr/>
        </p:nvSpPr>
        <p:spPr bwMode="auto">
          <a:xfrm>
            <a:off x="2076480" y="4121713"/>
            <a:ext cx="0" cy="27362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5303" name="Line 7"/>
          <p:cNvSpPr>
            <a:spLocks noChangeShapeType="1"/>
          </p:cNvSpPr>
          <p:nvPr/>
        </p:nvSpPr>
        <p:spPr bwMode="auto">
          <a:xfrm>
            <a:off x="2076480" y="1"/>
            <a:ext cx="0" cy="24108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5304" name="Text Box 8"/>
          <p:cNvSpPr txBox="1">
            <a:spLocks noChangeArrowheads="1"/>
          </p:cNvSpPr>
          <p:nvPr/>
        </p:nvSpPr>
        <p:spPr bwMode="auto">
          <a:xfrm>
            <a:off x="152640" y="4952681"/>
            <a:ext cx="1981440" cy="15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50 million particle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N-body simulation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38154693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42" name="Group 2"/>
          <p:cNvGrpSpPr>
            <a:grpSpLocks/>
          </p:cNvGrpSpPr>
          <p:nvPr/>
        </p:nvGrpSpPr>
        <p:grpSpPr bwMode="auto">
          <a:xfrm>
            <a:off x="131299" y="-34563"/>
            <a:ext cx="9024221" cy="6892564"/>
            <a:chOff x="76" y="0"/>
            <a:chExt cx="5684" cy="4342"/>
          </a:xfrm>
        </p:grpSpPr>
        <p:pic>
          <p:nvPicPr>
            <p:cNvPr id="240647" name="Picture 3" descr="snapshot_019_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0"/>
              <a:ext cx="4342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696324" name="Text Box 4"/>
            <p:cNvSpPr txBox="1">
              <a:spLocks noChangeArrowheads="1"/>
            </p:cNvSpPr>
            <p:nvPr/>
          </p:nvSpPr>
          <p:spPr bwMode="auto">
            <a:xfrm>
              <a:off x="76" y="87"/>
              <a:ext cx="844" cy="384"/>
            </a:xfrm>
            <a:prstGeom prst="rect">
              <a:avLst/>
            </a:prstGeom>
            <a:ln w="9525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r" defTabSz="914414" eaLnBrk="0" hangingPunct="0">
                <a:spcBef>
                  <a:spcPct val="0"/>
                </a:spcBef>
                <a:defRPr/>
              </a:pPr>
              <a:r>
                <a:rPr lang="en-US" sz="3300" b="1" dirty="0">
                  <a:solidFill>
                    <a:srgbClr val="0070C0"/>
                  </a:solidFill>
                </a:rPr>
                <a:t>z=0.00</a:t>
              </a:r>
              <a:endParaRPr lang="en-US" sz="33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96325" name="Text Box 5"/>
          <p:cNvSpPr txBox="1">
            <a:spLocks noChangeArrowheads="1"/>
          </p:cNvSpPr>
          <p:nvPr/>
        </p:nvSpPr>
        <p:spPr bwMode="auto">
          <a:xfrm rot="16200000">
            <a:off x="1496003" y="3005913"/>
            <a:ext cx="1119196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0"/>
              </a:spcBef>
              <a:defRPr/>
            </a:pPr>
            <a:r>
              <a:rPr lang="en-US" sz="2400">
                <a:solidFill>
                  <a:schemeClr val="tx2"/>
                </a:solidFill>
              </a:rPr>
              <a:t>65 Mpc</a:t>
            </a:r>
          </a:p>
        </p:txBody>
      </p:sp>
      <p:sp>
        <p:nvSpPr>
          <p:cNvPr id="696326" name="Line 6"/>
          <p:cNvSpPr>
            <a:spLocks noChangeShapeType="1"/>
          </p:cNvSpPr>
          <p:nvPr/>
        </p:nvSpPr>
        <p:spPr bwMode="auto">
          <a:xfrm>
            <a:off x="2076480" y="4121713"/>
            <a:ext cx="0" cy="27362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6327" name="Line 7"/>
          <p:cNvSpPr>
            <a:spLocks noChangeShapeType="1"/>
          </p:cNvSpPr>
          <p:nvPr/>
        </p:nvSpPr>
        <p:spPr bwMode="auto">
          <a:xfrm>
            <a:off x="2076480" y="1"/>
            <a:ext cx="0" cy="24108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00003A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696328" name="Text Box 8"/>
          <p:cNvSpPr txBox="1">
            <a:spLocks noChangeArrowheads="1"/>
          </p:cNvSpPr>
          <p:nvPr/>
        </p:nvSpPr>
        <p:spPr bwMode="auto">
          <a:xfrm>
            <a:off x="152640" y="4952681"/>
            <a:ext cx="1981440" cy="15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50 million particle </a:t>
            </a:r>
            <a:b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N-body simulation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xmlns="" val="37699484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8229600" cy="802165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Recent simulations (MPA group)</a:t>
            </a:r>
            <a:endParaRPr lang="en-US" sz="3300" dirty="0"/>
          </a:p>
        </p:txBody>
      </p:sp>
      <p:sp>
        <p:nvSpPr>
          <p:cNvPr id="883719" name="Rectangle 7"/>
          <p:cNvSpPr>
            <a:spLocks noChangeArrowheads="1"/>
          </p:cNvSpPr>
          <p:nvPr/>
        </p:nvSpPr>
        <p:spPr bwMode="auto">
          <a:xfrm>
            <a:off x="6161760" y="6263218"/>
            <a:ext cx="2488320" cy="422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3598" tIns="41799" rIns="83598" bIns="41799">
            <a:spAutoFit/>
          </a:bodyPr>
          <a:lstStyle/>
          <a:p>
            <a:pPr marL="302404" indent="-302404" defTabSz="91441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(Court. V. Springel)</a:t>
            </a:r>
          </a:p>
        </p:txBody>
      </p:sp>
      <p:pic>
        <p:nvPicPr>
          <p:cNvPr id="5" name="lcdm_color2_highres_divx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880" y="871292"/>
            <a:ext cx="7096320" cy="53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8294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ChangeArrowheads="1"/>
          </p:cNvSpPr>
          <p:nvPr/>
        </p:nvSpPr>
        <p:spPr bwMode="auto">
          <a:xfrm>
            <a:off x="381601" y="0"/>
            <a:ext cx="8457120" cy="128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More evidence of dark matter: </a:t>
            </a:r>
            <a:b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“X-ray clusters”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8611" name="Picture 3" descr="pers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20" y="1631692"/>
            <a:ext cx="4502880" cy="4844669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708612" name="Picture 4" descr="vir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360" y="1631692"/>
            <a:ext cx="4197600" cy="4844669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0"/>
            <a:ext cx="8229600" cy="940419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Density fluctuations and relevant scales</a:t>
            </a:r>
            <a:endParaRPr lang="en-US" sz="3300" dirty="0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12761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056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SDSS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893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0"/>
            <a:ext cx="8229600" cy="2590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Jeans length and mass:</a:t>
            </a:r>
            <a:br>
              <a:rPr lang="en-US" sz="3300" b="1" dirty="0" smtClean="0"/>
            </a:br>
            <a:r>
              <a:rPr lang="en-US" sz="3300" b="1" dirty="0" smtClean="0"/>
              <a:t>dark matter</a:t>
            </a:r>
            <a:br>
              <a:rPr lang="en-US" sz="3300" b="1" dirty="0" smtClean="0"/>
            </a:br>
            <a:endParaRPr lang="en-US" sz="3300" dirty="0"/>
          </a:p>
        </p:txBody>
      </p:sp>
      <p:pic>
        <p:nvPicPr>
          <p:cNvPr id="5" name="Picture 4" descr="plot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5330" y="381001"/>
            <a:ext cx="459867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93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0"/>
            <a:ext cx="8229600" cy="2590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Jeans length and mass:</a:t>
            </a:r>
            <a:br>
              <a:rPr lang="en-US" sz="3300" b="1" dirty="0" smtClean="0"/>
            </a:br>
            <a:r>
              <a:rPr lang="en-US" sz="3300" b="1" dirty="0" smtClean="0"/>
              <a:t>dark matter</a:t>
            </a:r>
            <a:br>
              <a:rPr lang="en-US" sz="3300" b="1" dirty="0" smtClean="0"/>
            </a:br>
            <a:endParaRPr lang="en-US" sz="3300" dirty="0"/>
          </a:p>
        </p:txBody>
      </p:sp>
      <p:pic>
        <p:nvPicPr>
          <p:cNvPr id="4" name="Picture 3" descr="plot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2150" y="381000"/>
            <a:ext cx="46418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93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0"/>
            <a:ext cx="8229600" cy="2590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Jeans length and mass:</a:t>
            </a:r>
            <a:br>
              <a:rPr lang="en-US" sz="3300" b="1" dirty="0" smtClean="0"/>
            </a:br>
            <a:r>
              <a:rPr lang="en-US" sz="3300" b="1" dirty="0" smtClean="0"/>
              <a:t>baryonic matter</a:t>
            </a:r>
            <a:br>
              <a:rPr lang="en-US" sz="3300" b="1" dirty="0" smtClean="0"/>
            </a:br>
            <a:endParaRPr lang="en-US" sz="3300" dirty="0"/>
          </a:p>
        </p:txBody>
      </p:sp>
      <p:pic>
        <p:nvPicPr>
          <p:cNvPr id="5" name="Picture 4" descr="plot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6126" y="381000"/>
            <a:ext cx="4587874" cy="64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93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0"/>
            <a:ext cx="8229600" cy="25908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Jeans length and mass:</a:t>
            </a:r>
            <a:br>
              <a:rPr lang="en-US" sz="3300" b="1" dirty="0" smtClean="0"/>
            </a:br>
            <a:r>
              <a:rPr lang="en-US" sz="3300" b="1" dirty="0" smtClean="0"/>
              <a:t>baryonic matter</a:t>
            </a:r>
            <a:br>
              <a:rPr lang="en-US" sz="3300" b="1" dirty="0" smtClean="0"/>
            </a:br>
            <a:endParaRPr lang="en-US" sz="3300" dirty="0"/>
          </a:p>
        </p:txBody>
      </p:sp>
      <p:pic>
        <p:nvPicPr>
          <p:cNvPr id="4" name="Picture 3" descr="plot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2752" y="457200"/>
            <a:ext cx="465124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8931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2161" y="0"/>
            <a:ext cx="8153280" cy="1218368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Can astronomy help to discriminate between neutrinos and </a:t>
            </a:r>
            <a:r>
              <a:rPr lang="en-US" sz="3300" b="1" dirty="0" err="1" smtClean="0">
                <a:solidFill>
                  <a:srgbClr val="002060"/>
                </a:solidFill>
              </a:rPr>
              <a:t>neutralinos</a:t>
            </a:r>
            <a:r>
              <a:rPr lang="en-US" sz="3300" b="1" dirty="0" smtClean="0">
                <a:solidFill>
                  <a:srgbClr val="002060"/>
                </a:solidFill>
              </a:rPr>
              <a:t> ?</a:t>
            </a:r>
          </a:p>
        </p:txBody>
      </p:sp>
      <p:sp>
        <p:nvSpPr>
          <p:cNvPr id="738308" name="Rectangle 4"/>
          <p:cNvSpPr>
            <a:spLocks noChangeArrowheads="1"/>
          </p:cNvSpPr>
          <p:nvPr/>
        </p:nvSpPr>
        <p:spPr bwMode="auto">
          <a:xfrm>
            <a:off x="685800" y="1524000"/>
            <a:ext cx="8002080" cy="495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 smtClean="0"/>
              <a:t>Neutrinos:</a:t>
            </a:r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2800" dirty="0">
                <a:solidFill>
                  <a:srgbClr val="FF0000"/>
                </a:solidFill>
              </a:rPr>
              <a:t>Hot Dark Matter (HDM)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</a:rPr>
              <a:t>mass in the tens of </a:t>
            </a:r>
            <a:r>
              <a:rPr lang="en-US" sz="2800" dirty="0" err="1">
                <a:solidFill>
                  <a:srgbClr val="002060"/>
                </a:solidFill>
              </a:rPr>
              <a:t>eV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 very low mass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very low mass  high velocities  “hot”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can travel several </a:t>
            </a:r>
            <a:r>
              <a:rPr lang="en-US" sz="2800" dirty="0" smtClean="0">
                <a:solidFill>
                  <a:srgbClr val="002060"/>
                </a:solidFill>
                <a:sym typeface="Symbol" pitchFamily="18" charset="2"/>
              </a:rPr>
              <a:t>tens of </a:t>
            </a:r>
            <a:r>
              <a:rPr lang="en-US" sz="2800" dirty="0" err="1">
                <a:solidFill>
                  <a:srgbClr val="002060"/>
                </a:solidFill>
                <a:sym typeface="Symbol" pitchFamily="18" charset="2"/>
              </a:rPr>
              <a:t>Mpc</a:t>
            </a: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 over the age of the universe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 err="1" smtClean="0">
                <a:solidFill>
                  <a:schemeClr val="tx1"/>
                </a:solidFill>
                <a:sym typeface="Symbol" pitchFamily="18" charset="2"/>
              </a:rPr>
              <a:t>Neutralinos</a:t>
            </a:r>
            <a:r>
              <a:rPr lang="en-US" sz="2800" dirty="0" smtClean="0">
                <a:solidFill>
                  <a:schemeClr val="tx1"/>
                </a:solidFill>
                <a:sym typeface="Symbol" pitchFamily="18" charset="2"/>
              </a:rPr>
              <a:t>:     </a:t>
            </a:r>
            <a:r>
              <a:rPr lang="en-US" sz="2800" dirty="0">
                <a:solidFill>
                  <a:srgbClr val="FF0000"/>
                </a:solidFill>
              </a:rPr>
              <a:t>Cold Dark Matter (CDM)</a:t>
            </a:r>
            <a:endParaRPr lang="en-US" sz="2800" dirty="0">
              <a:solidFill>
                <a:srgbClr val="FF0000"/>
              </a:solidFill>
              <a:sym typeface="Symbol" pitchFamily="18" charset="2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</a:rPr>
              <a:t>mass in the </a:t>
            </a:r>
            <a:r>
              <a:rPr lang="en-US" sz="2800" dirty="0" err="1">
                <a:solidFill>
                  <a:srgbClr val="002060"/>
                </a:solidFill>
              </a:rPr>
              <a:t>hundredst</a:t>
            </a:r>
            <a:r>
              <a:rPr lang="en-US" sz="2800" dirty="0">
                <a:solidFill>
                  <a:srgbClr val="002060"/>
                </a:solidFill>
              </a:rPr>
              <a:t> of </a:t>
            </a:r>
            <a:r>
              <a:rPr lang="en-US" sz="2800" dirty="0" err="1">
                <a:solidFill>
                  <a:srgbClr val="002060"/>
                </a:solidFill>
              </a:rPr>
              <a:t>GeV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 very high mass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very high mass  low velocities  “cold”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sym typeface="Symbol" pitchFamily="18" charset="2"/>
              </a:rPr>
              <a:t>cannot travel significant distances over the age of the universe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dmh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60" y="1828992"/>
            <a:ext cx="8153280" cy="39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5" name="Rectangle 3"/>
          <p:cNvSpPr>
            <a:spLocks noGrp="1" noChangeArrowheads="1"/>
          </p:cNvSpPr>
          <p:nvPr>
            <p:ph type="title"/>
          </p:nvPr>
        </p:nvSpPr>
        <p:spPr>
          <a:xfrm>
            <a:off x="355681" y="110893"/>
            <a:ext cx="8153280" cy="1118997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Can astronomy help to discriminate between hot and cold dark matter ?</a:t>
            </a:r>
          </a:p>
        </p:txBody>
      </p:sp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2521689" y="5902469"/>
            <a:ext cx="941263" cy="538599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9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CDM</a:t>
            </a:r>
            <a:endParaRPr lang="en-US" sz="29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0357" name="Text Box 5"/>
          <p:cNvSpPr txBox="1">
            <a:spLocks noChangeArrowheads="1"/>
          </p:cNvSpPr>
          <p:nvPr/>
        </p:nvSpPr>
        <p:spPr bwMode="auto">
          <a:xfrm>
            <a:off x="6389814" y="5899589"/>
            <a:ext cx="978132" cy="538599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9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HDM</a:t>
            </a:r>
            <a:endParaRPr lang="en-US" sz="29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160" y="110892"/>
            <a:ext cx="8229600" cy="829527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Structure formation: HDM </a:t>
            </a:r>
            <a:r>
              <a:rPr lang="en-US" sz="3300" b="1" dirty="0" err="1" smtClean="0">
                <a:solidFill>
                  <a:srgbClr val="002060"/>
                </a:solidFill>
              </a:rPr>
              <a:t>vs</a:t>
            </a:r>
            <a:r>
              <a:rPr lang="en-US" sz="3300" b="1" dirty="0" smtClean="0">
                <a:solidFill>
                  <a:srgbClr val="002060"/>
                </a:solidFill>
              </a:rPr>
              <a:t> CDM</a:t>
            </a:r>
          </a:p>
        </p:txBody>
      </p:sp>
      <p:sp>
        <p:nvSpPr>
          <p:cNvPr id="7413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Hot dark matter: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initial small scale structure (anything smaller than a galaxy cluster) washed out due to the high velocities of neutrinos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clusters and </a:t>
            </a:r>
            <a:r>
              <a:rPr lang="en-US" dirty="0" err="1" smtClean="0">
                <a:solidFill>
                  <a:srgbClr val="002060"/>
                </a:solidFill>
              </a:rPr>
              <a:t>supercluster</a:t>
            </a:r>
            <a:r>
              <a:rPr lang="en-US" dirty="0" smtClean="0">
                <a:solidFill>
                  <a:srgbClr val="002060"/>
                </a:solidFill>
              </a:rPr>
              <a:t> form first 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galaxies form due to fragmentation of collapsing clusters and </a:t>
            </a:r>
            <a:r>
              <a:rPr lang="en-US" dirty="0" err="1" smtClean="0">
                <a:solidFill>
                  <a:srgbClr val="002060"/>
                </a:solidFill>
              </a:rPr>
              <a:t>superclusters</a:t>
            </a:r>
            <a:endParaRPr lang="en-US" dirty="0" smtClean="0">
              <a:solidFill>
                <a:srgbClr val="002060"/>
              </a:solidFill>
            </a:endParaRPr>
          </a:p>
          <a:p>
            <a:pPr marL="311045" indent="-311045" defTabSz="829452">
              <a:buClr>
                <a:srgbClr val="FFCC00"/>
              </a:buClr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           top-down structure formation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33400" y="5029200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32160" y="110892"/>
            <a:ext cx="8229600" cy="711435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Structure formation: HDM </a:t>
            </a:r>
            <a:r>
              <a:rPr lang="en-US" sz="3300" b="1" dirty="0" err="1" smtClean="0">
                <a:solidFill>
                  <a:srgbClr val="002060"/>
                </a:solidFill>
              </a:rPr>
              <a:t>vs</a:t>
            </a:r>
            <a:r>
              <a:rPr lang="en-US" sz="3300" b="1" dirty="0" smtClean="0">
                <a:solidFill>
                  <a:srgbClr val="002060"/>
                </a:solidFill>
              </a:rPr>
              <a:t> CDM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idx="1"/>
          </p:nvPr>
        </p:nvSpPr>
        <p:spPr>
          <a:xfrm>
            <a:off x="493920" y="1355183"/>
            <a:ext cx="8229600" cy="453071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Cold dark matter: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plenty of small scale structure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small galaxies form first, clusters last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2060"/>
                </a:solidFill>
              </a:rPr>
              <a:t>larger structures form due to merging of smaller structures</a:t>
            </a:r>
          </a:p>
          <a:p>
            <a:pPr marL="311045" indent="-311045" defTabSz="829452">
              <a:buClr>
                <a:srgbClr val="FFCC00"/>
              </a:buClr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       bottom-up or hierarchical structure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 formation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81000" y="4038600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1" y="228985"/>
            <a:ext cx="8229600" cy="780562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Structure formation: HDM </a:t>
            </a:r>
            <a:r>
              <a:rPr lang="en-US" sz="3300" b="1" dirty="0" err="1" smtClean="0">
                <a:solidFill>
                  <a:srgbClr val="002060"/>
                </a:solidFill>
              </a:rPr>
              <a:t>vs</a:t>
            </a:r>
            <a:r>
              <a:rPr lang="en-US" sz="3300" b="1" dirty="0" smtClean="0">
                <a:solidFill>
                  <a:srgbClr val="002060"/>
                </a:solidFill>
              </a:rPr>
              <a:t> CDM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11045" indent="-311045" defTabSz="829452">
              <a:buClr>
                <a:schemeClr val="tx1"/>
              </a:buClr>
              <a:buSzPct val="126000"/>
              <a:buFont typeface="Wingdings" pitchFamily="2" charset="2"/>
              <a:buChar char="§"/>
              <a:defRPr/>
            </a:pPr>
            <a:r>
              <a:rPr lang="en-US" dirty="0" smtClean="0"/>
              <a:t> CDM fits observations much better than HDM</a:t>
            </a:r>
          </a:p>
          <a:p>
            <a:pPr marL="673930" lvl="1" indent="-217444" defTabSz="829452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</a:rPr>
              <a:t>high-z galaxies are smaller</a:t>
            </a:r>
          </a:p>
          <a:p>
            <a:pPr marL="673930" lvl="1" indent="-217444" defTabSz="829452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</a:rPr>
              <a:t>irregular shape of galaxy clusters indicate that they formed recently</a:t>
            </a:r>
          </a:p>
          <a:p>
            <a:pPr marL="673930" lvl="1" indent="-217444" defTabSz="829452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</a:rPr>
              <a:t>there are only a very few clusters at high redshift, but many galaxies</a:t>
            </a:r>
          </a:p>
          <a:p>
            <a:pPr marL="673930" lvl="1" indent="-217444" defTabSz="829452"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002060"/>
                </a:solidFill>
              </a:rPr>
              <a:t>two-point correlation function is much better reproduced</a:t>
            </a:r>
          </a:p>
          <a:p>
            <a:pPr marL="673930" lvl="1" indent="-217444" defTabSz="829452">
              <a:buClr>
                <a:srgbClr val="ADF9FF"/>
              </a:buClr>
              <a:buFontTx/>
              <a:buChar char="*"/>
              <a:defRPr/>
            </a:pPr>
            <a:endParaRPr lang="en-US" dirty="0" smtClean="0">
              <a:solidFill>
                <a:srgbClr val="ADF9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148320" y="318274"/>
            <a:ext cx="3248640" cy="214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More evidence of dark matter: </a:t>
            </a:r>
            <a:b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Galaxy clusters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8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640" y="0"/>
            <a:ext cx="5483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8229600" cy="802165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Recent simulations (MPA group)</a:t>
            </a:r>
            <a:endParaRPr lang="en-US" sz="3300" dirty="0"/>
          </a:p>
        </p:txBody>
      </p:sp>
      <p:sp>
        <p:nvSpPr>
          <p:cNvPr id="883719" name="Rectangle 7"/>
          <p:cNvSpPr>
            <a:spLocks noChangeArrowheads="1"/>
          </p:cNvSpPr>
          <p:nvPr/>
        </p:nvSpPr>
        <p:spPr bwMode="auto">
          <a:xfrm>
            <a:off x="6161760" y="6263218"/>
            <a:ext cx="2488320" cy="422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3598" tIns="41799" rIns="83598" bIns="41799">
            <a:spAutoFit/>
          </a:bodyPr>
          <a:lstStyle/>
          <a:p>
            <a:pPr marL="302404" indent="-302404" defTabSz="91441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(Court. V. Springel)</a:t>
            </a:r>
          </a:p>
        </p:txBody>
      </p:sp>
      <p:pic>
        <p:nvPicPr>
          <p:cNvPr id="5" name="lcdm_color2_highres_divx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880" y="871292"/>
            <a:ext cx="7096320" cy="532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8294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1139159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A voyage through a CDM universe</a:t>
            </a:r>
          </a:p>
        </p:txBody>
      </p:sp>
      <p:pic>
        <p:nvPicPr>
          <p:cNvPr id="5" name="flythroug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120" y="1147801"/>
            <a:ext cx="6773760" cy="508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76480" y="6332346"/>
            <a:ext cx="2567520" cy="475250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500" dirty="0"/>
              <a:t>© M. Steinmetz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ChangeArrowheads="1"/>
          </p:cNvSpPr>
          <p:nvPr/>
        </p:nvSpPr>
        <p:spPr bwMode="auto">
          <a:xfrm>
            <a:off x="701281" y="249147"/>
            <a:ext cx="7773120" cy="74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/>
              <a:t>A galaxy formation recipe</a:t>
            </a:r>
          </a:p>
        </p:txBody>
      </p:sp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632161" y="1355183"/>
            <a:ext cx="7773120" cy="41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3500" dirty="0">
                <a:solidFill>
                  <a:srgbClr val="002060"/>
                </a:solidFill>
              </a:rPr>
              <a:t>Ingredients: gas, radiation, gravity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3500" dirty="0">
                <a:solidFill>
                  <a:srgbClr val="002060"/>
                </a:solidFill>
              </a:rPr>
              <a:t>Pick a model for the Universe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3500" dirty="0">
                <a:solidFill>
                  <a:srgbClr val="002060"/>
                </a:solidFill>
              </a:rPr>
              <a:t>Add some seeds (perturbations) to trigger growth of structure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3500" dirty="0">
                <a:solidFill>
                  <a:srgbClr val="002060"/>
                </a:solidFill>
              </a:rPr>
              <a:t>Combine it with some recipe of your star formation cookbook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4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3" grpId="0" build="p" autoUpdateAnimBg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4"/>
          <p:cNvSpPr>
            <a:spLocks noChangeArrowheads="1"/>
          </p:cNvSpPr>
          <p:nvPr/>
        </p:nvSpPr>
        <p:spPr bwMode="auto">
          <a:xfrm>
            <a:off x="7267680" y="5088055"/>
            <a:ext cx="1728000" cy="761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3598" tIns="41799" rIns="83598" bIns="41799">
            <a:spAutoFit/>
          </a:bodyPr>
          <a:lstStyle/>
          <a:p>
            <a:pPr marL="302404" indent="-302404" defTabSz="914414" eaLnBrk="0" hangingPunct="0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</a:pPr>
            <a:r>
              <a:rPr lang="en-US" sz="2200" dirty="0"/>
              <a:t>(Courtesy: M. Steinmetz)</a:t>
            </a:r>
          </a:p>
        </p:txBody>
      </p:sp>
      <p:pic>
        <p:nvPicPr>
          <p:cNvPr id="4" name="qhal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7200" y="387401"/>
            <a:ext cx="5184000" cy="622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5"/>
          <p:cNvSpPr>
            <a:spLocks noChangeArrowheads="1"/>
          </p:cNvSpPr>
          <p:nvPr/>
        </p:nvSpPr>
        <p:spPr bwMode="auto">
          <a:xfrm>
            <a:off x="5954400" y="6443236"/>
            <a:ext cx="3011145" cy="422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3598" tIns="41799" rIns="83598" bIns="41799">
            <a:spAutoFit/>
          </a:bodyPr>
          <a:lstStyle/>
          <a:p>
            <a:pPr marL="302404" indent="-302404" defTabSz="914414" eaLnBrk="0" hangingPunct="0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</a:pPr>
            <a:r>
              <a:rPr lang="en-US" sz="2200" dirty="0"/>
              <a:t>(Courtesy: M. Steinmetz)</a:t>
            </a:r>
          </a:p>
        </p:txBody>
      </p:sp>
      <p:pic>
        <p:nvPicPr>
          <p:cNvPr id="4" name="pancak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00" y="456529"/>
            <a:ext cx="7649280" cy="573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3" name="Text Box 5"/>
          <p:cNvSpPr txBox="1">
            <a:spLocks noChangeArrowheads="1"/>
          </p:cNvSpPr>
          <p:nvPr/>
        </p:nvSpPr>
        <p:spPr bwMode="auto">
          <a:xfrm>
            <a:off x="5816160" y="6332345"/>
            <a:ext cx="2764800" cy="422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3598" tIns="41799" rIns="83598" bIns="41799">
            <a:spAutoFit/>
          </a:bodyPr>
          <a:lstStyle/>
          <a:p>
            <a:pPr marL="302404" indent="-302404" defTabSz="914414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(Court. V. </a:t>
            </a:r>
            <a:r>
              <a:rPr lang="en-US" sz="2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Springel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4" name="Cluster_Sim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00" y="663910"/>
            <a:ext cx="8294400" cy="553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731597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>
                <a:solidFill>
                  <a:srgbClr val="002060"/>
                </a:solidFill>
              </a:rPr>
              <a:t>Hierarchical galaxy formation</a:t>
            </a:r>
            <a:endParaRPr lang="en-US" sz="3300" dirty="0" smtClean="0">
              <a:solidFill>
                <a:srgbClr val="00206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641" y="1219809"/>
            <a:ext cx="914400" cy="1903880"/>
            <a:chOff x="96" y="768"/>
            <a:chExt cx="576" cy="1200"/>
          </a:xfrm>
        </p:grpSpPr>
        <p:pic>
          <p:nvPicPr>
            <p:cNvPr id="271392" name="Picture 4" descr="n299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768"/>
              <a:ext cx="57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93" name="Picture 5" descr="n299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507"/>
              <a:ext cx="57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10401" y="1905321"/>
            <a:ext cx="884160" cy="838168"/>
            <a:chOff x="1392" y="1200"/>
            <a:chExt cx="557" cy="528"/>
          </a:xfrm>
        </p:grpSpPr>
        <p:pic>
          <p:nvPicPr>
            <p:cNvPr id="271390" name="Picture 7" descr="m8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1200"/>
              <a:ext cx="365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792" name="Line 8"/>
            <p:cNvSpPr>
              <a:spLocks noChangeShapeType="1"/>
            </p:cNvSpPr>
            <p:nvPr/>
          </p:nvSpPr>
          <p:spPr bwMode="auto">
            <a:xfrm>
              <a:off x="1392" y="144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98880" y="1752665"/>
            <a:ext cx="1625760" cy="1097395"/>
            <a:chOff x="1952" y="1104"/>
            <a:chExt cx="1024" cy="691"/>
          </a:xfrm>
        </p:grpSpPr>
        <p:pic>
          <p:nvPicPr>
            <p:cNvPr id="271388" name="Picture 10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1104"/>
              <a:ext cx="864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795" name="Line 11"/>
            <p:cNvSpPr>
              <a:spLocks noChangeShapeType="1"/>
            </p:cNvSpPr>
            <p:nvPr/>
          </p:nvSpPr>
          <p:spPr bwMode="auto">
            <a:xfrm>
              <a:off x="1952" y="144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067041" y="1676336"/>
            <a:ext cx="1143360" cy="1143480"/>
            <a:chOff x="672" y="1056"/>
            <a:chExt cx="720" cy="720"/>
          </a:xfrm>
        </p:grpSpPr>
        <p:pic>
          <p:nvPicPr>
            <p:cNvPr id="271385" name="Picture 13" descr="file00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7" y="1152"/>
              <a:ext cx="525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798" name="Line 14"/>
            <p:cNvSpPr>
              <a:spLocks noChangeShapeType="1"/>
            </p:cNvSpPr>
            <p:nvPr/>
          </p:nvSpPr>
          <p:spPr bwMode="auto">
            <a:xfrm>
              <a:off x="672" y="1056"/>
              <a:ext cx="1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799" name="Line 15"/>
            <p:cNvSpPr>
              <a:spLocks noChangeShapeType="1"/>
            </p:cNvSpPr>
            <p:nvPr/>
          </p:nvSpPr>
          <p:spPr bwMode="auto">
            <a:xfrm flipV="1">
              <a:off x="672" y="1536"/>
              <a:ext cx="1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52641" y="3611900"/>
            <a:ext cx="4572000" cy="1951405"/>
            <a:chOff x="96" y="2275"/>
            <a:chExt cx="2880" cy="1229"/>
          </a:xfrm>
        </p:grpSpPr>
        <p:pic>
          <p:nvPicPr>
            <p:cNvPr id="271376" name="Picture 17" descr="n299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2275"/>
              <a:ext cx="57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77" name="Picture 18" descr="n299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3043"/>
              <a:ext cx="57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78" name="Picture 19" descr="file00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4" y="2688"/>
              <a:ext cx="525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79" name="Picture 20" descr="m8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4" y="2688"/>
              <a:ext cx="39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80" name="Picture 21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39" y="2640"/>
              <a:ext cx="837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806" name="Line 22"/>
            <p:cNvSpPr>
              <a:spLocks noChangeShapeType="1"/>
            </p:cNvSpPr>
            <p:nvPr/>
          </p:nvSpPr>
          <p:spPr bwMode="auto">
            <a:xfrm>
              <a:off x="1392" y="2976"/>
              <a:ext cx="1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07" name="Line 23"/>
            <p:cNvSpPr>
              <a:spLocks noChangeShapeType="1"/>
            </p:cNvSpPr>
            <p:nvPr/>
          </p:nvSpPr>
          <p:spPr bwMode="auto">
            <a:xfrm>
              <a:off x="1984" y="297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08" name="Line 24"/>
            <p:cNvSpPr>
              <a:spLocks noChangeShapeType="1"/>
            </p:cNvSpPr>
            <p:nvPr/>
          </p:nvSpPr>
          <p:spPr bwMode="auto">
            <a:xfrm>
              <a:off x="672" y="2544"/>
              <a:ext cx="192" cy="2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09" name="Line 25"/>
            <p:cNvSpPr>
              <a:spLocks noChangeShapeType="1"/>
            </p:cNvSpPr>
            <p:nvPr/>
          </p:nvSpPr>
          <p:spPr bwMode="auto">
            <a:xfrm flipV="1">
              <a:off x="672" y="3072"/>
              <a:ext cx="192" cy="2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4648320" y="2743488"/>
            <a:ext cx="4343040" cy="3886968"/>
            <a:chOff x="2928" y="1728"/>
            <a:chExt cx="2736" cy="2449"/>
          </a:xfrm>
        </p:grpSpPr>
        <p:pic>
          <p:nvPicPr>
            <p:cNvPr id="271369" name="Picture 27" descr="file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1824"/>
              <a:ext cx="811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70" name="Picture 28" descr="m8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32" y="1776"/>
              <a:ext cx="631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371" name="Picture 29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4" y="2832"/>
              <a:ext cx="1680" cy="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814" name="Line 30"/>
            <p:cNvSpPr>
              <a:spLocks noChangeShapeType="1"/>
            </p:cNvSpPr>
            <p:nvPr/>
          </p:nvSpPr>
          <p:spPr bwMode="auto">
            <a:xfrm>
              <a:off x="3888" y="2256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15" name="Line 31"/>
            <p:cNvSpPr>
              <a:spLocks noChangeShapeType="1"/>
            </p:cNvSpPr>
            <p:nvPr/>
          </p:nvSpPr>
          <p:spPr bwMode="auto">
            <a:xfrm>
              <a:off x="4656" y="2256"/>
              <a:ext cx="239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16" name="Line 32"/>
            <p:cNvSpPr>
              <a:spLocks noChangeShapeType="1"/>
            </p:cNvSpPr>
            <p:nvPr/>
          </p:nvSpPr>
          <p:spPr bwMode="auto">
            <a:xfrm flipV="1">
              <a:off x="2928" y="2544"/>
              <a:ext cx="1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8817" name="Line 33"/>
            <p:cNvSpPr>
              <a:spLocks noChangeShapeType="1"/>
            </p:cNvSpPr>
            <p:nvPr/>
          </p:nvSpPr>
          <p:spPr bwMode="auto">
            <a:xfrm>
              <a:off x="2928" y="1728"/>
              <a:ext cx="1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5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6" grpId="0" autoUpdateAnimBg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axie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280" y="180020"/>
            <a:ext cx="7902720" cy="646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 descr="ro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481"/>
            <a:ext cx="9144000" cy="228552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61859" name="Text Box 3"/>
          <p:cNvSpPr txBox="1">
            <a:spLocks noChangeArrowheads="1"/>
          </p:cNvSpPr>
          <p:nvPr/>
        </p:nvSpPr>
        <p:spPr bwMode="auto">
          <a:xfrm>
            <a:off x="289441" y="295231"/>
            <a:ext cx="8498880" cy="53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900" b="1" dirty="0">
                <a:solidFill>
                  <a:srgbClr val="002060"/>
                </a:solidFill>
              </a:rPr>
              <a:t>Phase I: Formation of First Galactic Disks (1Gyr)</a:t>
            </a:r>
            <a:endParaRPr lang="en-US" sz="2900" dirty="0">
              <a:solidFill>
                <a:srgbClr val="002060"/>
              </a:solidFill>
            </a:endParaRPr>
          </a:p>
        </p:txBody>
      </p:sp>
      <p:sp>
        <p:nvSpPr>
          <p:cNvPr id="761860" name="Rectangle 4"/>
          <p:cNvSpPr>
            <a:spLocks noChangeArrowheads="1"/>
          </p:cNvSpPr>
          <p:nvPr/>
        </p:nvSpPr>
        <p:spPr bwMode="auto">
          <a:xfrm>
            <a:off x="457920" y="3885528"/>
            <a:ext cx="8380800" cy="27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first relaxed small disks</a:t>
            </a:r>
            <a:endParaRPr lang="en-US" sz="2800" dirty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r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481"/>
            <a:ext cx="9144000" cy="228552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74880" y="249146"/>
            <a:ext cx="8553475" cy="5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900" b="1" dirty="0">
                <a:solidFill>
                  <a:srgbClr val="002060"/>
                </a:solidFill>
              </a:rPr>
              <a:t>Phase II: Bulge Formation and Disk Reassembly (2 </a:t>
            </a:r>
            <a:r>
              <a:rPr lang="en-US" sz="2900" b="1" dirty="0" err="1">
                <a:solidFill>
                  <a:srgbClr val="002060"/>
                </a:solidFill>
              </a:rPr>
              <a:t>Gyr</a:t>
            </a:r>
            <a:r>
              <a:rPr lang="en-US" sz="2900" b="1" dirty="0">
                <a:solidFill>
                  <a:srgbClr val="002060"/>
                </a:solidFill>
              </a:rPr>
              <a:t>)</a:t>
            </a:r>
            <a:endParaRPr lang="en-US" sz="2900" dirty="0">
              <a:solidFill>
                <a:srgbClr val="002060"/>
              </a:solidFill>
            </a:endParaRPr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457920" y="3581656"/>
            <a:ext cx="8533440" cy="304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/>
              <a:t>Disks are destroyed by merging, formation of an elliptical</a:t>
            </a:r>
            <a:endParaRPr lang="en-US" sz="2800" dirty="0">
              <a:sym typeface="Symbol" pitchFamily="18" charset="2"/>
            </a:endParaRP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sym typeface="Symbol" pitchFamily="18" charset="2"/>
              </a:rPr>
              <a:t>Later on: disk reassemble</a:t>
            </a:r>
            <a:endParaRPr lang="en-US" sz="2800" dirty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281" y="1"/>
            <a:ext cx="7773120" cy="85689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Overall result:</a:t>
            </a:r>
            <a:endParaRPr lang="en-US" sz="3600" dirty="0"/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040" y="1769946"/>
            <a:ext cx="8305920" cy="495268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Implications:</a:t>
            </a:r>
          </a:p>
          <a:p>
            <a:pPr marL="311045" indent="-311045" defTabSz="829452">
              <a:defRPr/>
            </a:pPr>
            <a:r>
              <a:rPr lang="en-US" dirty="0" smtClean="0"/>
              <a:t>Most of the mass in the Universe is dark</a:t>
            </a:r>
          </a:p>
          <a:p>
            <a:pPr marL="311045" indent="-311045" defTabSz="829452">
              <a:defRPr/>
            </a:pPr>
            <a:r>
              <a:rPr lang="en-US" dirty="0" smtClean="0"/>
              <a:t>Most of it is even of non-baryonic origin</a:t>
            </a:r>
          </a:p>
          <a:p>
            <a:pPr marL="311045" indent="-311045" defTabSz="829452">
              <a:defRPr/>
            </a:pPr>
            <a:r>
              <a:rPr lang="en-US" dirty="0" smtClean="0"/>
              <a:t>The perfect Copernican principle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The Earth is not at the center of the solar system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The Sun is not at the center of the Milky Way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The Milky Way is not at the center of the Universe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We may not even be made from the most abundant type of matter in the Universe </a:t>
            </a:r>
          </a:p>
        </p:txBody>
      </p:sp>
      <p:graphicFrame>
        <p:nvGraphicFramePr>
          <p:cNvPr id="38914" name="Object 4"/>
          <p:cNvGraphicFramePr>
            <a:graphicFrameLocks noChangeAspect="1"/>
          </p:cNvGraphicFramePr>
          <p:nvPr/>
        </p:nvGraphicFramePr>
        <p:xfrm>
          <a:off x="2590800" y="685800"/>
          <a:ext cx="3559175" cy="1061341"/>
        </p:xfrm>
        <a:graphic>
          <a:graphicData uri="http://schemas.openxmlformats.org/presentationml/2006/ole">
            <p:oleObj spid="_x0000_s3077" name="Equation" r:id="rId3" imgW="24359400" imgH="7296840" progId="Equation.3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1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1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59" grpId="0" build="p" autoUpdateAnimBg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ro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481"/>
            <a:ext cx="9144000" cy="228552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0" y="249146"/>
            <a:ext cx="8525006" cy="5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900" b="1" dirty="0">
                <a:solidFill>
                  <a:srgbClr val="002060"/>
                </a:solidFill>
              </a:rPr>
              <a:t>Phase III: Well Developed </a:t>
            </a:r>
            <a:r>
              <a:rPr lang="en-US" sz="2900" b="1" dirty="0" err="1">
                <a:solidFill>
                  <a:srgbClr val="002060"/>
                </a:solidFill>
              </a:rPr>
              <a:t>Disk+Bulge</a:t>
            </a:r>
            <a:r>
              <a:rPr lang="en-US" sz="2900" b="1" dirty="0">
                <a:solidFill>
                  <a:srgbClr val="002060"/>
                </a:solidFill>
              </a:rPr>
              <a:t> Structure (3 </a:t>
            </a:r>
            <a:r>
              <a:rPr lang="en-US" sz="2900" b="1" dirty="0" err="1">
                <a:solidFill>
                  <a:srgbClr val="002060"/>
                </a:solidFill>
              </a:rPr>
              <a:t>Gyr</a:t>
            </a:r>
            <a:r>
              <a:rPr lang="en-US" sz="2900" b="1" dirty="0">
                <a:solidFill>
                  <a:srgbClr val="002060"/>
                </a:solidFill>
              </a:rPr>
              <a:t>)</a:t>
            </a:r>
            <a:endParaRPr lang="en-US" sz="2900" dirty="0">
              <a:solidFill>
                <a:srgbClr val="002060"/>
              </a:solidFill>
            </a:endParaRPr>
          </a:p>
        </p:txBody>
      </p:sp>
      <p:sp>
        <p:nvSpPr>
          <p:cNvPr id="762884" name="Rectangle 4"/>
          <p:cNvSpPr>
            <a:spLocks noChangeArrowheads="1"/>
          </p:cNvSpPr>
          <p:nvPr/>
        </p:nvSpPr>
        <p:spPr bwMode="auto">
          <a:xfrm>
            <a:off x="457920" y="3657985"/>
            <a:ext cx="8380800" cy="297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/>
              <a:t>slowly growing disk 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/>
              <a:t>young stars and gas in thin disk, bulge of old stars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 descr="row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481"/>
            <a:ext cx="9144000" cy="228552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289440" y="283710"/>
            <a:ext cx="7721581" cy="5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900" b="1" dirty="0">
                <a:solidFill>
                  <a:srgbClr val="002060"/>
                </a:solidFill>
              </a:rPr>
              <a:t>Phase IV: Tidally Triggered Bar Formation  (5 </a:t>
            </a:r>
            <a:r>
              <a:rPr lang="en-US" sz="2900" b="1" dirty="0" err="1">
                <a:solidFill>
                  <a:srgbClr val="002060"/>
                </a:solidFill>
              </a:rPr>
              <a:t>Gyr</a:t>
            </a:r>
            <a:r>
              <a:rPr lang="en-US" sz="2900" b="1" dirty="0">
                <a:solidFill>
                  <a:srgbClr val="002060"/>
                </a:solidFill>
              </a:rPr>
              <a:t>)</a:t>
            </a:r>
            <a:endParaRPr lang="en-US" sz="2900" dirty="0">
              <a:solidFill>
                <a:srgbClr val="002060"/>
              </a:solidFill>
            </a:endParaRPr>
          </a:p>
        </p:txBody>
      </p:sp>
      <p:sp>
        <p:nvSpPr>
          <p:cNvPr id="763908" name="Rectangle 4"/>
          <p:cNvSpPr>
            <a:spLocks noChangeArrowheads="1"/>
          </p:cNvSpPr>
          <p:nvPr/>
        </p:nvSpPr>
        <p:spPr bwMode="auto">
          <a:xfrm>
            <a:off x="457920" y="3885528"/>
            <a:ext cx="8380800" cy="27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/>
              <a:t>several minor mergers 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sym typeface="Symbol" pitchFamily="18" charset="2"/>
              </a:rPr>
              <a:t>rapidly rotating bar</a:t>
            </a:r>
            <a:endParaRPr lang="en-US" sz="2800" dirty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8" name="Picture 2" descr="row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481"/>
            <a:ext cx="9144000" cy="228552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66979" name="Text Box 3"/>
          <p:cNvSpPr txBox="1">
            <a:spLocks noChangeArrowheads="1"/>
          </p:cNvSpPr>
          <p:nvPr/>
        </p:nvSpPr>
        <p:spPr bwMode="auto">
          <a:xfrm>
            <a:off x="289441" y="283710"/>
            <a:ext cx="7278511" cy="5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1430" tIns="45715" rIns="91430" bIns="45715">
            <a:spAutoFit/>
          </a:bodyPr>
          <a:lstStyle/>
          <a:p>
            <a:pPr defTabSz="914414" eaLnBrk="0" hangingPunct="0">
              <a:spcBef>
                <a:spcPct val="0"/>
              </a:spcBef>
              <a:defRPr/>
            </a:pPr>
            <a:r>
              <a:rPr lang="en-US" sz="2900" b="1" dirty="0">
                <a:solidFill>
                  <a:srgbClr val="002060"/>
                </a:solidFill>
              </a:rPr>
              <a:t>Phase V: Formation of a Giant Elliptical (7 </a:t>
            </a:r>
            <a:r>
              <a:rPr lang="en-US" sz="2900" b="1" dirty="0" err="1">
                <a:solidFill>
                  <a:srgbClr val="002060"/>
                </a:solidFill>
              </a:rPr>
              <a:t>Gyr</a:t>
            </a:r>
            <a:r>
              <a:rPr lang="en-US" sz="2900" b="1" dirty="0">
                <a:solidFill>
                  <a:srgbClr val="002060"/>
                </a:solidFill>
              </a:rPr>
              <a:t>)</a:t>
            </a:r>
            <a:endParaRPr lang="en-US" sz="2900" dirty="0">
              <a:solidFill>
                <a:srgbClr val="002060"/>
              </a:solidFill>
            </a:endParaRPr>
          </a:p>
        </p:txBody>
      </p:sp>
      <p:sp>
        <p:nvSpPr>
          <p:cNvPr id="766980" name="Rectangle 4"/>
          <p:cNvSpPr>
            <a:spLocks noChangeArrowheads="1"/>
          </p:cNvSpPr>
          <p:nvPr/>
        </p:nvSpPr>
        <p:spPr bwMode="auto">
          <a:xfrm>
            <a:off x="457920" y="3885528"/>
            <a:ext cx="8380800" cy="27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/>
              <a:t>nuclear star burst consumes nearly all remaining gas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4495800" cy="1277414"/>
          </a:xfrm>
        </p:spPr>
        <p:txBody>
          <a:bodyPr/>
          <a:lstStyle/>
          <a:p>
            <a:pPr algn="l" defTabSz="829452">
              <a:defRPr/>
            </a:pPr>
            <a:r>
              <a:rPr lang="en-US" sz="3600" b="1" dirty="0"/>
              <a:t>Edwin Hubble </a:t>
            </a:r>
            <a:br>
              <a:rPr lang="en-US" sz="3600" b="1" dirty="0"/>
            </a:br>
            <a:r>
              <a:rPr lang="en-US" sz="3600" b="1" dirty="0"/>
              <a:t>(1889-1953)</a:t>
            </a:r>
            <a:endParaRPr lang="en-US" sz="3600" dirty="0"/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7464960" cy="5410200"/>
          </a:xfrm>
        </p:spPr>
        <p:txBody>
          <a:bodyPr>
            <a:noAutofit/>
          </a:bodyPr>
          <a:lstStyle/>
          <a:p>
            <a:pPr marL="311045" indent="-311045" defTabSz="829452">
              <a:buNone/>
              <a:defRPr/>
            </a:pPr>
            <a:r>
              <a:rPr lang="en-US" u="sng" dirty="0">
                <a:solidFill>
                  <a:srgbClr val="0070C0"/>
                </a:solidFill>
              </a:rPr>
              <a:t>Four major accomplishments </a:t>
            </a:r>
          </a:p>
          <a:p>
            <a:pPr marL="311045" indent="-311045" defTabSz="829452">
              <a:lnSpc>
                <a:spcPct val="70000"/>
              </a:lnSpc>
              <a:buNone/>
              <a:defRPr/>
            </a:pPr>
            <a:r>
              <a:rPr lang="en-US" u="sng" dirty="0">
                <a:solidFill>
                  <a:srgbClr val="0070C0"/>
                </a:solidFill>
              </a:rPr>
              <a:t>in extragalactic astronomy:</a:t>
            </a:r>
          </a:p>
          <a:p>
            <a:pPr marL="311045" indent="-311045" defTabSz="829452">
              <a:lnSpc>
                <a:spcPct val="110000"/>
              </a:lnSpc>
              <a:defRPr/>
            </a:pPr>
            <a:r>
              <a:rPr lang="en-US" dirty="0"/>
              <a:t>The establishment of the </a:t>
            </a:r>
            <a:br>
              <a:rPr lang="en-US" dirty="0"/>
            </a:br>
            <a:r>
              <a:rPr lang="en-US" dirty="0"/>
              <a:t>Hubble classification </a:t>
            </a:r>
            <a:br>
              <a:rPr lang="en-US" dirty="0"/>
            </a:br>
            <a:r>
              <a:rPr lang="en-US" dirty="0"/>
              <a:t>scheme of galaxies</a:t>
            </a:r>
          </a:p>
          <a:p>
            <a:pPr marL="311045" indent="-311045" defTabSz="829452">
              <a:defRPr/>
            </a:pPr>
            <a:r>
              <a:rPr lang="en-US" dirty="0"/>
              <a:t>The convincing proof that galaxies are island “universes”</a:t>
            </a:r>
          </a:p>
          <a:p>
            <a:pPr marL="311045" indent="-311045" defTabSz="829452">
              <a:defRPr/>
            </a:pPr>
            <a:r>
              <a:rPr lang="en-US" dirty="0"/>
              <a:t>The distribution of galaxies in space</a:t>
            </a:r>
          </a:p>
          <a:p>
            <a:pPr marL="311045" indent="-311045" defTabSz="829452">
              <a:defRPr/>
            </a:pPr>
            <a:r>
              <a:rPr lang="en-US" dirty="0"/>
              <a:t>The discovery that the universe is expanding</a:t>
            </a:r>
          </a:p>
        </p:txBody>
      </p:sp>
      <p:pic>
        <p:nvPicPr>
          <p:cNvPr id="140292" name="Picture 4" descr="b2hubb0114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401" y="76328"/>
            <a:ext cx="3003840" cy="349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19125"/>
            <a:ext cx="7010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6560" y="249146"/>
            <a:ext cx="8229600" cy="66247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Doppler effect</a:t>
            </a:r>
            <a:endParaRPr lang="en-US" sz="3600" dirty="0"/>
          </a:p>
        </p:txBody>
      </p:sp>
      <p:pic>
        <p:nvPicPr>
          <p:cNvPr id="119811" name="Picture 3" descr="doppler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6" y="3200400"/>
            <a:ext cx="4303674" cy="19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 descr="dopplerred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320" y="3276601"/>
            <a:ext cx="4347556" cy="19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5" name="Text Box 5"/>
          <p:cNvSpPr txBox="1">
            <a:spLocks noChangeArrowheads="1"/>
          </p:cNvSpPr>
          <p:nvPr/>
        </p:nvSpPr>
        <p:spPr bwMode="auto">
          <a:xfrm>
            <a:off x="5644800" y="5528174"/>
            <a:ext cx="1738276" cy="646321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 shift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6646" name="Text Box 6"/>
          <p:cNvSpPr txBox="1">
            <a:spLocks noChangeArrowheads="1"/>
          </p:cNvSpPr>
          <p:nvPr/>
        </p:nvSpPr>
        <p:spPr bwMode="auto">
          <a:xfrm>
            <a:off x="1676161" y="5528174"/>
            <a:ext cx="1931919" cy="646321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blue shift</a:t>
            </a:r>
            <a:endParaRPr lang="en-US" sz="2800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96647" name="Text Box 7"/>
          <p:cNvSpPr txBox="1">
            <a:spLocks noChangeArrowheads="1"/>
          </p:cNvSpPr>
          <p:nvPr/>
        </p:nvSpPr>
        <p:spPr bwMode="auto">
          <a:xfrm>
            <a:off x="286560" y="1283652"/>
            <a:ext cx="8450435" cy="104027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light of an approaching source is shifted to the blue, 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light of a receding source is shifted to the red.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Doppler effect</a:t>
            </a:r>
            <a:endParaRPr lang="en-US" sz="3600" dirty="0"/>
          </a:p>
        </p:txBody>
      </p:sp>
      <p:sp>
        <p:nvSpPr>
          <p:cNvPr id="497667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2521824" cy="3736397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redshift:</a:t>
            </a:r>
          </a:p>
          <a:p>
            <a:pPr defTabSz="914414" eaLnBrk="0" hangingPunct="0">
              <a:spcBef>
                <a:spcPct val="2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14" eaLnBrk="0" hangingPunct="0">
              <a:spcBef>
                <a:spcPct val="2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14" eaLnBrk="0" hangingPunct="0">
              <a:spcBef>
                <a:spcPct val="20000"/>
              </a:spcBef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=0: not moving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=2: </a:t>
            </a: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=0.8</a:t>
            </a: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: </a:t>
            </a: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v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=</a:t>
            </a:r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3" name="Picture 4" descr="redshi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1969" y="1600200"/>
            <a:ext cx="6129391" cy="449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81000" y="2743200"/>
          <a:ext cx="2286720" cy="996585"/>
        </p:xfrm>
        <a:graphic>
          <a:graphicData uri="http://schemas.openxmlformats.org/presentationml/2006/ole">
            <p:oleObj spid="_x0000_s4101" name="Equation" r:id="rId4" imgW="32483160" imgH="14200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The redshift-distance relation</a:t>
            </a:r>
          </a:p>
        </p:txBody>
      </p:sp>
      <p:pic>
        <p:nvPicPr>
          <p:cNvPr id="143363" name="Picture 3" descr="hubble_fig1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01" y="1371024"/>
            <a:ext cx="8457120" cy="516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0_HST_key_res"/>
          <p:cNvPicPr>
            <a:picLocks noChangeAspect="1" noChangeArrowheads="1"/>
          </p:cNvPicPr>
          <p:nvPr/>
        </p:nvPicPr>
        <p:blipFill>
          <a:blip r:embed="rId3" cstate="print"/>
          <a:srcRect t="10968" b="16702"/>
          <a:stretch>
            <a:fillRect/>
          </a:stretch>
        </p:blipFill>
        <p:spPr bwMode="auto">
          <a:xfrm>
            <a:off x="1461600" y="1009547"/>
            <a:ext cx="6082560" cy="569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440" y="0"/>
            <a:ext cx="7773120" cy="1143480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GB" sz="3600" b="1" u="sng" dirty="0"/>
              <a:t>A “modern” Hubble diagram</a:t>
            </a:r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2700001" y="4365099"/>
            <a:ext cx="89280" cy="20162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6" name="Picture 4" descr="e_urkn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"/>
            <a:ext cx="5851484" cy="629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9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5408879" cy="1142039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/>
              <a:t>Georgy Gamov (1904-1968)</a:t>
            </a:r>
            <a:endParaRPr lang="en-US" sz="3600" dirty="0"/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22037"/>
            <a:ext cx="8380800" cy="5135963"/>
          </a:xfrm>
        </p:spPr>
        <p:txBody>
          <a:bodyPr>
            <a:normAutofit lnSpcReduction="10000"/>
          </a:bodyPr>
          <a:lstStyle/>
          <a:p>
            <a:pPr marL="311045" indent="-311045" defTabSz="829452">
              <a:defRPr/>
            </a:pPr>
            <a:r>
              <a:rPr lang="en-US" dirty="0" smtClean="0"/>
              <a:t>If the universe is expanding, then </a:t>
            </a:r>
            <a:br>
              <a:rPr lang="en-US" dirty="0" smtClean="0"/>
            </a:br>
            <a:r>
              <a:rPr lang="en-US" dirty="0" smtClean="0"/>
              <a:t>there has been a big bang</a:t>
            </a:r>
          </a:p>
          <a:p>
            <a:pPr marL="311045" indent="-311045" defTabSz="829452">
              <a:defRPr/>
            </a:pPr>
            <a:r>
              <a:rPr lang="en-US" dirty="0" smtClean="0"/>
              <a:t>Therefore, the early universe must </a:t>
            </a:r>
            <a:br>
              <a:rPr lang="en-US" dirty="0" smtClean="0"/>
            </a:br>
            <a:r>
              <a:rPr lang="en-US" dirty="0" smtClean="0"/>
              <a:t>have been very dense and hot</a:t>
            </a:r>
          </a:p>
          <a:p>
            <a:pPr marL="311045" indent="-311045" defTabSz="829452">
              <a:defRPr/>
            </a:pPr>
            <a:r>
              <a:rPr lang="en-US" dirty="0" smtClean="0"/>
              <a:t>Optimum environment to breed the elements by nuclear fusion (Alpher, Bethe &amp; Gamow, 1948)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success: predicted that helium abundance is 25%</a:t>
            </a:r>
          </a:p>
          <a:p>
            <a:pPr marL="673930" lvl="1" indent="-217444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failure: could not reproduce elements more massive than lithium and beryllium (</a:t>
            </a:r>
            <a:r>
              <a:rPr lang="en-US" dirty="0" smtClean="0">
                <a:solidFill>
                  <a:srgbClr val="00B050"/>
                </a:solidFill>
                <a:sym typeface="Symbol" pitchFamily="18" charset="2"/>
              </a:rPr>
              <a:t> formed in stars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01732" name="Picture 4" descr="gam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8640" y="0"/>
            <a:ext cx="2475360" cy="35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3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3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3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3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39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pace_Time_Travel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" y="457200"/>
            <a:ext cx="80264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3"/>
          <p:cNvSpPr txBox="1">
            <a:spLocks noChangeArrowheads="1"/>
          </p:cNvSpPr>
          <p:nvPr/>
        </p:nvSpPr>
        <p:spPr bwMode="auto">
          <a:xfrm>
            <a:off x="1046880" y="5088055"/>
            <a:ext cx="6842880" cy="135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>
                <a:latin typeface="Lucidabright (CE)" pitchFamily="32" charset="0"/>
              </a:rPr>
              <a:t>    Before recombination: </a:t>
            </a:r>
            <a:r>
              <a:rPr lang="en-GB" sz="2200" i="1" dirty="0">
                <a:solidFill>
                  <a:srgbClr val="DC2300"/>
                </a:solidFill>
                <a:latin typeface="Lucidabright (CE)" pitchFamily="32" charset="0"/>
              </a:rPr>
              <a:t> </a:t>
            </a:r>
            <a:r>
              <a:rPr lang="en-GB" sz="2200" i="1" dirty="0">
                <a:solidFill>
                  <a:srgbClr val="0070C0"/>
                </a:solidFill>
                <a:latin typeface="Lucidabright (CE)" pitchFamily="32" charset="0"/>
              </a:rPr>
              <a:t>The Universe is opaque</a:t>
            </a:r>
          </a:p>
          <a:p>
            <a:pPr hangingPunct="0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>
                <a:latin typeface="Lucidabright (CE)" pitchFamily="32" charset="0"/>
              </a:rPr>
              <a:t>    After recombination:  </a:t>
            </a:r>
            <a:r>
              <a:rPr lang="en-GB" sz="2200" i="1" dirty="0">
                <a:solidFill>
                  <a:srgbClr val="0070C0"/>
                </a:solidFill>
                <a:latin typeface="Lucidabright (CE)" pitchFamily="32" charset="0"/>
              </a:rPr>
              <a:t>The Universe is transparent</a:t>
            </a:r>
          </a:p>
          <a:p>
            <a:pPr hangingPunct="0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i="1" dirty="0">
              <a:solidFill>
                <a:srgbClr val="DC2300"/>
              </a:solidFill>
              <a:latin typeface="Lucidabright (CE)" pitchFamily="32" charset="0"/>
            </a:endParaRPr>
          </a:p>
          <a:p>
            <a:pPr hangingPunct="0">
              <a:spcBef>
                <a:spcPct val="0"/>
              </a:spcBef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i="1" dirty="0">
                <a:solidFill>
                  <a:srgbClr val="DC2300"/>
                </a:solidFill>
                <a:latin typeface="Lucida" pitchFamily="32" charset="0"/>
              </a:rPr>
              <a:t>   </a:t>
            </a:r>
            <a:r>
              <a:rPr lang="en-GB" sz="2200" b="1" i="1" u="sng" dirty="0">
                <a:solidFill>
                  <a:srgbClr val="DC2300"/>
                </a:solidFill>
                <a:latin typeface="Lucida" pitchFamily="32" charset="0"/>
              </a:rPr>
              <a:t>Transition</a:t>
            </a:r>
            <a:r>
              <a:rPr lang="en-GB" sz="2200" b="1" i="1" u="sng" dirty="0">
                <a:solidFill>
                  <a:srgbClr val="DC2300"/>
                </a:solidFill>
                <a:latin typeface="Lucidabright" pitchFamily="32" charset="0"/>
              </a:rPr>
              <a:t> ~ 300 000 years after the Big Bang</a:t>
            </a:r>
          </a:p>
        </p:txBody>
      </p:sp>
      <p:pic>
        <p:nvPicPr>
          <p:cNvPr id="2099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80" y="871292"/>
            <a:ext cx="4099680" cy="38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7600" y="871292"/>
            <a:ext cx="3801600" cy="3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712650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/>
              <a:t>Last scattering surface</a:t>
            </a:r>
          </a:p>
        </p:txBody>
      </p:sp>
      <p:pic>
        <p:nvPicPr>
          <p:cNvPr id="612355" name="Picture 3" descr="sur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760" y="1219809"/>
            <a:ext cx="5315040" cy="531415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12356" name="Line 4"/>
          <p:cNvSpPr>
            <a:spLocks noChangeShapeType="1"/>
          </p:cNvSpPr>
          <p:nvPr/>
        </p:nvSpPr>
        <p:spPr bwMode="auto">
          <a:xfrm flipV="1">
            <a:off x="4724641" y="2057977"/>
            <a:ext cx="2134080" cy="129469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12357" name="Text Box 5"/>
          <p:cNvSpPr txBox="1">
            <a:spLocks noChangeArrowheads="1"/>
          </p:cNvSpPr>
          <p:nvPr/>
        </p:nvSpPr>
        <p:spPr bwMode="auto">
          <a:xfrm>
            <a:off x="6413793" y="1536424"/>
            <a:ext cx="1889215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transparent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2358" name="Line 6"/>
          <p:cNvSpPr>
            <a:spLocks noChangeShapeType="1"/>
          </p:cNvSpPr>
          <p:nvPr/>
        </p:nvSpPr>
        <p:spPr bwMode="auto">
          <a:xfrm>
            <a:off x="5868001" y="4267169"/>
            <a:ext cx="1141920" cy="532856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612359" name="Text Box 7"/>
          <p:cNvSpPr txBox="1">
            <a:spLocks noChangeArrowheads="1"/>
          </p:cNvSpPr>
          <p:nvPr/>
        </p:nvSpPr>
        <p:spPr bwMode="auto">
          <a:xfrm>
            <a:off x="6867121" y="4660112"/>
            <a:ext cx="1290718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opaque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731597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Black body radiation</a:t>
            </a:r>
          </a:p>
        </p:txBody>
      </p:sp>
      <p:pic>
        <p:nvPicPr>
          <p:cNvPr id="211971" name="Picture 3" descr="black_body_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4320" y="1162203"/>
            <a:ext cx="3075840" cy="136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3380" name="Picture 4" descr="black_bod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921" y="1147801"/>
            <a:ext cx="5106240" cy="331810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133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01280" y="4535037"/>
            <a:ext cx="7849440" cy="2209192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A hot body is brighter than a cool one  (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</a:t>
            </a:r>
            <a:r>
              <a:rPr lang="en-US" i="1" dirty="0" smtClean="0">
                <a:solidFill>
                  <a:srgbClr val="FF0000"/>
                </a:solidFill>
                <a:sym typeface="Symbol" pitchFamily="18" charset="2"/>
              </a:rPr>
              <a:t>T</a:t>
            </a:r>
            <a:r>
              <a:rPr lang="en-US" i="1" baseline="30000" dirty="0" smtClean="0">
                <a:solidFill>
                  <a:srgbClr val="FF0000"/>
                </a:solidFill>
                <a:sym typeface="Symbol" pitchFamily="18" charset="2"/>
              </a:rPr>
              <a:t>4</a:t>
            </a:r>
            <a:r>
              <a:rPr lang="en-US" dirty="0" smtClean="0">
                <a:sym typeface="Symbol" pitchFamily="18" charset="2"/>
              </a:rPr>
              <a:t>,  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Stefan-Boltzmann’s law</a:t>
            </a:r>
            <a:r>
              <a:rPr lang="en-US" dirty="0" smtClean="0">
                <a:sym typeface="Symbol" pitchFamily="18" charset="2"/>
              </a:rPr>
              <a:t>)</a:t>
            </a:r>
          </a:p>
          <a:p>
            <a:pPr marL="311045" indent="-311045" defTabSz="829452">
              <a:defRPr/>
            </a:pPr>
            <a:r>
              <a:rPr lang="en-US" dirty="0" smtClean="0">
                <a:sym typeface="Symbol" pitchFamily="18" charset="2"/>
              </a:rPr>
              <a:t>A hot body’s spectrum is bluer than that of a cool one (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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max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1/</a:t>
            </a:r>
            <a:r>
              <a:rPr lang="en-US" i="1" dirty="0" smtClean="0">
                <a:solidFill>
                  <a:srgbClr val="FF0000"/>
                </a:solidFill>
                <a:sym typeface="Symbol" pitchFamily="18" charset="2"/>
              </a:rPr>
              <a:t>T</a:t>
            </a:r>
            <a:r>
              <a:rPr lang="en-US" dirty="0" smtClean="0">
                <a:sym typeface="Symbol" pitchFamily="18" charset="2"/>
              </a:rPr>
              <a:t>, </a:t>
            </a: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Wien’s law</a:t>
            </a:r>
            <a:r>
              <a:rPr lang="en-US" dirty="0" smtClean="0">
                <a:sym typeface="Symbol" pitchFamily="18" charset="2"/>
              </a:rPr>
              <a:t>)</a:t>
            </a:r>
            <a:endParaRPr lang="en-US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601" y="76328"/>
            <a:ext cx="7771680" cy="933218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The Hubble sequence of galaxies</a:t>
            </a:r>
          </a:p>
        </p:txBody>
      </p:sp>
      <p:pic>
        <p:nvPicPr>
          <p:cNvPr id="680963" name="Picture 3" descr="n29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2361600" cy="189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0964" name="Picture 4" descr="n8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066800"/>
            <a:ext cx="1813199" cy="226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0965" name="Picture 5" descr="sombre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971800"/>
            <a:ext cx="2514240" cy="212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0966" name="Picture 6" descr="m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819400"/>
            <a:ext cx="168453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48255" y="3810000"/>
            <a:ext cx="4343346" cy="2743200"/>
            <a:chOff x="2908" y="2256"/>
            <a:chExt cx="2852" cy="1824"/>
          </a:xfrm>
        </p:grpSpPr>
        <p:pic>
          <p:nvPicPr>
            <p:cNvPr id="252936" name="Picture 8" descr="m95aa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9" y="2256"/>
              <a:ext cx="1241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2937" name="Picture 9" descr="m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08" y="2813"/>
              <a:ext cx="1536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277950"/>
            <a:ext cx="501264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Penzias and Wilson 1965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0" y="1355183"/>
            <a:ext cx="8229600" cy="5115417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Working at Bell labs</a:t>
            </a:r>
          </a:p>
          <a:p>
            <a:pPr marL="311045" indent="-311045" defTabSz="829452">
              <a:defRPr/>
            </a:pPr>
            <a:r>
              <a:rPr lang="en-US" dirty="0" smtClean="0"/>
              <a:t>Used a satellite dish to measure radio emission of the Milky Way</a:t>
            </a:r>
          </a:p>
          <a:p>
            <a:pPr marL="311045" indent="-311045" defTabSz="829452">
              <a:defRPr/>
            </a:pPr>
            <a:r>
              <a:rPr lang="en-US" dirty="0" smtClean="0"/>
              <a:t>They found some extra noise in the receiver, but couldn’t explain it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 discovery of the background radiation</a:t>
            </a:r>
            <a:endParaRPr lang="en-US" dirty="0" smtClean="0">
              <a:solidFill>
                <a:srgbClr val="FF0000"/>
              </a:solidFill>
            </a:endParaRPr>
          </a:p>
          <a:p>
            <a:pPr marL="311045" indent="-311045" defTabSz="829452">
              <a:defRPr/>
            </a:pPr>
            <a:r>
              <a:rPr lang="en-US" dirty="0" smtClean="0"/>
              <a:t>Most significant cosmological observation since Hubble</a:t>
            </a:r>
          </a:p>
          <a:p>
            <a:pPr marL="311045" indent="-311045" defTabSz="829452">
              <a:defRPr/>
            </a:pPr>
            <a:r>
              <a:rPr lang="en-US" dirty="0" smtClean="0"/>
              <a:t>Nobel prize for physics 1978</a:t>
            </a:r>
          </a:p>
        </p:txBody>
      </p:sp>
      <p:pic>
        <p:nvPicPr>
          <p:cNvPr id="204804" name="Picture 4" descr="penzia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76329"/>
            <a:ext cx="2609280" cy="18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6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6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6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6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6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7" name="Text Box 5"/>
          <p:cNvSpPr txBox="1">
            <a:spLocks noChangeArrowheads="1"/>
          </p:cNvSpPr>
          <p:nvPr/>
        </p:nvSpPr>
        <p:spPr bwMode="auto">
          <a:xfrm>
            <a:off x="457200" y="304800"/>
            <a:ext cx="7924800" cy="638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3598" tIns="41799" rIns="83598" bIns="41799">
            <a:spAutoFit/>
          </a:bodyPr>
          <a:lstStyle/>
          <a:p>
            <a:pPr marL="302404" indent="-302404" defTabSz="914414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Nobel Price in Physics 2006 for COBE:</a:t>
            </a:r>
          </a:p>
        </p:txBody>
      </p:sp>
      <p:pic>
        <p:nvPicPr>
          <p:cNvPr id="2140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4902" y="1143001"/>
            <a:ext cx="1957497" cy="274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40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038599"/>
            <a:ext cx="1935000" cy="27116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19560" name="Text Box 8"/>
          <p:cNvSpPr txBox="1">
            <a:spLocks noChangeArrowheads="1"/>
          </p:cNvSpPr>
          <p:nvPr/>
        </p:nvSpPr>
        <p:spPr bwMode="auto">
          <a:xfrm>
            <a:off x="1447800" y="2133600"/>
            <a:ext cx="2764800" cy="5153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3598" tIns="41799" rIns="83598" bIns="41799">
            <a:spAutoFit/>
          </a:bodyPr>
          <a:lstStyle/>
          <a:p>
            <a:pPr marL="302404" indent="-302404" defTabSz="914414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Mather</a:t>
            </a:r>
          </a:p>
        </p:txBody>
      </p:sp>
      <p:sp>
        <p:nvSpPr>
          <p:cNvPr id="919561" name="Text Box 9"/>
          <p:cNvSpPr txBox="1">
            <a:spLocks noChangeArrowheads="1"/>
          </p:cNvSpPr>
          <p:nvPr/>
        </p:nvSpPr>
        <p:spPr bwMode="auto">
          <a:xfrm>
            <a:off x="1295400" y="5029200"/>
            <a:ext cx="3110400" cy="5153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3598" tIns="41799" rIns="83598" bIns="41799">
            <a:spAutoFit/>
          </a:bodyPr>
          <a:lstStyle/>
          <a:p>
            <a:pPr marL="302404" indent="-302404" defTabSz="914414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George Smoot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Results from WMAP</a:t>
            </a:r>
          </a:p>
        </p:txBody>
      </p:sp>
      <p:pic>
        <p:nvPicPr>
          <p:cNvPr id="231427" name="Picture 4" descr="wma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921" y="1670576"/>
            <a:ext cx="8229600" cy="4388141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1139160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The cosmic microwave background radiation (CMB)</a:t>
            </a:r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561" y="1700819"/>
            <a:ext cx="7773120" cy="495268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Temperature of </a:t>
            </a:r>
            <a:br>
              <a:rPr lang="en-US" dirty="0" smtClean="0"/>
            </a:br>
            <a:r>
              <a:rPr lang="en-US" dirty="0" smtClean="0"/>
              <a:t>2.728±0.004 K</a:t>
            </a:r>
          </a:p>
          <a:p>
            <a:pPr marL="311045" indent="-311045" defTabSz="829452">
              <a:defRPr/>
            </a:pPr>
            <a:r>
              <a:rPr lang="en-US" dirty="0" smtClean="0"/>
              <a:t>Isotropic to </a:t>
            </a:r>
            <a:br>
              <a:rPr lang="en-US" dirty="0" smtClean="0"/>
            </a:br>
            <a:r>
              <a:rPr lang="en-US" dirty="0" smtClean="0"/>
              <a:t>1 part in 100 000</a:t>
            </a:r>
          </a:p>
          <a:p>
            <a:pPr marL="311045" indent="-311045" defTabSz="829452">
              <a:defRPr/>
            </a:pPr>
            <a:r>
              <a:rPr lang="en-US" dirty="0" smtClean="0"/>
              <a:t>Perfect black body</a:t>
            </a:r>
          </a:p>
          <a:p>
            <a:pPr marL="311045" indent="-311045" defTabSz="829452">
              <a:defRPr/>
            </a:pPr>
            <a:r>
              <a:rPr lang="en-US" dirty="0" smtClean="0"/>
              <a:t>1990ies: CMB is </a:t>
            </a:r>
            <a:br>
              <a:rPr lang="en-US" dirty="0" smtClean="0"/>
            </a:br>
            <a:r>
              <a:rPr lang="en-US" dirty="0" smtClean="0"/>
              <a:t>one of the major tools to study cosmology</a:t>
            </a:r>
          </a:p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Note: ~1% of the noise in your TV is from the big bang</a:t>
            </a:r>
          </a:p>
        </p:txBody>
      </p:sp>
      <p:pic>
        <p:nvPicPr>
          <p:cNvPr id="614404" name="Picture 4" descr="planck_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990600"/>
            <a:ext cx="4986720" cy="3698308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4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How good is the assumption of isotropy?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31692"/>
            <a:ext cx="2800800" cy="4530716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US" dirty="0"/>
              <a:t>CMB: almost perfect</a:t>
            </a:r>
          </a:p>
          <a:p>
            <a:pPr defTabSz="829452">
              <a:defRPr/>
            </a:pPr>
            <a:r>
              <a:rPr lang="en-US" dirty="0"/>
              <a:t>But what about the closer </a:t>
            </a:r>
            <a:r>
              <a:rPr lang="en-US" dirty="0" smtClean="0"/>
              <a:t>neighbor-hood </a:t>
            </a:r>
            <a:r>
              <a:rPr lang="en-US" dirty="0"/>
              <a:t>?</a:t>
            </a:r>
          </a:p>
        </p:txBody>
      </p:sp>
      <p:pic>
        <p:nvPicPr>
          <p:cNvPr id="26112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4000" y="951941"/>
            <a:ext cx="6300000" cy="590606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24800" y="110892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/>
              <a:t>How good is the assumption of isotropy?</a:t>
            </a:r>
          </a:p>
        </p:txBody>
      </p:sp>
      <p:sp>
        <p:nvSpPr>
          <p:cNvPr id="6901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7441" y="1631692"/>
            <a:ext cx="2869920" cy="4530716"/>
          </a:xfrm>
        </p:spPr>
        <p:txBody>
          <a:bodyPr>
            <a:normAutofit/>
          </a:bodyPr>
          <a:lstStyle/>
          <a:p>
            <a:pPr defTabSz="829452">
              <a:defRPr/>
            </a:pPr>
            <a:r>
              <a:rPr lang="en-US" dirty="0"/>
              <a:t>CMB: almost perfect</a:t>
            </a:r>
          </a:p>
          <a:p>
            <a:pPr defTabSz="829452">
              <a:defRPr/>
            </a:pPr>
            <a:r>
              <a:rPr lang="en-US" dirty="0"/>
              <a:t>But what about the closer </a:t>
            </a:r>
            <a:r>
              <a:rPr lang="en-US" dirty="0" smtClean="0"/>
              <a:t>neighbor-hood </a:t>
            </a:r>
            <a:r>
              <a:rPr lang="en-US" dirty="0"/>
              <a:t>?</a:t>
            </a:r>
          </a:p>
        </p:txBody>
      </p:sp>
      <p:pic>
        <p:nvPicPr>
          <p:cNvPr id="26214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25280" y="940420"/>
            <a:ext cx="5418720" cy="5917581"/>
          </a:xfrm>
          <a:noFill/>
        </p:spPr>
      </p:pic>
      <p:sp>
        <p:nvSpPr>
          <p:cNvPr id="690187" name="Line 11"/>
          <p:cNvSpPr>
            <a:spLocks noChangeShapeType="1"/>
          </p:cNvSpPr>
          <p:nvPr/>
        </p:nvSpPr>
        <p:spPr bwMode="auto">
          <a:xfrm flipV="1">
            <a:off x="2590800" y="5562600"/>
            <a:ext cx="36576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pPr>
              <a:defRPr/>
            </a:pPr>
            <a:endParaRPr lang="en-US" dirty="0"/>
          </a:p>
        </p:txBody>
      </p:sp>
      <p:sp>
        <p:nvSpPr>
          <p:cNvPr id="690188" name="Line 12"/>
          <p:cNvSpPr>
            <a:spLocks noChangeShapeType="1"/>
          </p:cNvSpPr>
          <p:nvPr/>
        </p:nvSpPr>
        <p:spPr bwMode="auto">
          <a:xfrm flipV="1">
            <a:off x="2514600" y="2514599"/>
            <a:ext cx="4175520" cy="3048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pPr>
              <a:defRPr/>
            </a:pPr>
            <a:endParaRPr lang="en-US" dirty="0"/>
          </a:p>
        </p:txBody>
      </p:sp>
      <p:sp>
        <p:nvSpPr>
          <p:cNvPr id="262151" name="Text Box 13"/>
          <p:cNvSpPr txBox="1">
            <a:spLocks noChangeArrowheads="1"/>
          </p:cNvSpPr>
          <p:nvPr/>
        </p:nvSpPr>
        <p:spPr bwMode="auto">
          <a:xfrm>
            <a:off x="0" y="5638800"/>
            <a:ext cx="2590800" cy="5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The “great wall”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ChangeArrowheads="1"/>
          </p:cNvSpPr>
          <p:nvPr/>
        </p:nvSpPr>
        <p:spPr bwMode="auto">
          <a:xfrm>
            <a:off x="217441" y="1078674"/>
            <a:ext cx="8359200" cy="177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Galaxies are not randomly distributed but correlated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Network of structures (filaments, sheets, walls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 “cosmic web”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381601" y="76328"/>
            <a:ext cx="8457120" cy="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spatial distribution of galaxies</a:t>
            </a:r>
          </a:p>
        </p:txBody>
      </p:sp>
      <p:pic>
        <p:nvPicPr>
          <p:cNvPr id="263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360" y="2737728"/>
            <a:ext cx="6635520" cy="387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ChangeArrowheads="1"/>
          </p:cNvSpPr>
          <p:nvPr/>
        </p:nvSpPr>
        <p:spPr bwMode="auto">
          <a:xfrm>
            <a:off x="148320" y="1631692"/>
            <a:ext cx="3041280" cy="26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Data from the most recent survey:</a:t>
            </a:r>
          </a:p>
          <a:p>
            <a:pPr marL="311045" indent="-311045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SDSS</a:t>
            </a:r>
            <a:endParaRPr lang="en-US" u="sng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2691" name="Rectangle 3"/>
          <p:cNvSpPr>
            <a:spLocks noChangeArrowheads="1"/>
          </p:cNvSpPr>
          <p:nvPr/>
        </p:nvSpPr>
        <p:spPr bwMode="auto">
          <a:xfrm>
            <a:off x="381601" y="76328"/>
            <a:ext cx="8457120" cy="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spatial distribution of galaxies</a:t>
            </a:r>
          </a:p>
        </p:txBody>
      </p:sp>
      <p:pic>
        <p:nvPicPr>
          <p:cNvPr id="264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0480" y="1153562"/>
            <a:ext cx="6023520" cy="570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The entire Universe in one line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066800" y="1905000"/>
          <a:ext cx="6844320" cy="2746368"/>
        </p:xfrm>
        <a:graphic>
          <a:graphicData uri="http://schemas.openxmlformats.org/presentationml/2006/ole">
            <p:oleObj spid="_x0000_s37893" name="Equation" r:id="rId3" imgW="31264560" imgH="12575880" progId="Equation.3">
              <p:embed/>
            </p:oleObj>
          </a:graphicData>
        </a:graphic>
      </p:graphicFrame>
      <p:sp>
        <p:nvSpPr>
          <p:cNvPr id="513030" name="Text Box 6"/>
          <p:cNvSpPr txBox="1">
            <a:spLocks noChangeArrowheads="1"/>
          </p:cNvSpPr>
          <p:nvPr/>
        </p:nvSpPr>
        <p:spPr bwMode="auto">
          <a:xfrm>
            <a:off x="685440" y="4801195"/>
            <a:ext cx="2247999" cy="1357321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of 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spacetime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(Einstein tensor)</a:t>
            </a:r>
          </a:p>
        </p:txBody>
      </p:sp>
      <p:sp>
        <p:nvSpPr>
          <p:cNvPr id="513033" name="Text Box 9"/>
          <p:cNvSpPr txBox="1">
            <a:spLocks noChangeArrowheads="1"/>
          </p:cNvSpPr>
          <p:nvPr/>
        </p:nvSpPr>
        <p:spPr bwMode="auto">
          <a:xfrm>
            <a:off x="5486400" y="4723840"/>
            <a:ext cx="2931588" cy="180143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100794" tIns="50397" rIns="100794" bIns="50397" anchor="ctr">
            <a:spAutoFit/>
          </a:bodyPr>
          <a:lstStyle/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Distribution of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 and energy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universe</a:t>
            </a:r>
          </a:p>
          <a:p>
            <a:pPr defTabSz="914414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(stress-energy tensor)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381641"/>
            <a:ext cx="7773120" cy="1142039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 smtClean="0"/>
              <a:t>Some effects predicted by the theory of general relativity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1" y="1949965"/>
            <a:ext cx="8229600" cy="390137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sz="3500" dirty="0" smtClean="0"/>
              <a:t>Gravity bends light</a:t>
            </a:r>
          </a:p>
          <a:p>
            <a:pPr marL="311045" indent="-311045" defTabSz="829452">
              <a:defRPr/>
            </a:pPr>
            <a:r>
              <a:rPr lang="en-US" sz="3500" dirty="0" smtClean="0"/>
              <a:t>Gravitational redshift</a:t>
            </a:r>
          </a:p>
          <a:p>
            <a:pPr marL="311045" indent="-311045" defTabSz="829452">
              <a:defRPr/>
            </a:pPr>
            <a:r>
              <a:rPr lang="en-US" sz="3500" dirty="0" smtClean="0"/>
              <a:t>Gravitational time dilation</a:t>
            </a:r>
          </a:p>
          <a:p>
            <a:pPr marL="311045" indent="-311045" defTabSz="829452">
              <a:defRPr/>
            </a:pPr>
            <a:r>
              <a:rPr lang="en-US" sz="3500" dirty="0" smtClean="0"/>
              <a:t>Gravitational length contraction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829452">
              <a:defRPr/>
            </a:pPr>
            <a:r>
              <a:rPr lang="en-US" sz="3300" b="1" dirty="0"/>
              <a:t>Do ellipticals form by merging spirals ?</a:t>
            </a:r>
            <a:endParaRPr lang="en-US" sz="33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82400" y="2819816"/>
            <a:ext cx="2265120" cy="2132864"/>
            <a:chOff x="4224" y="1776"/>
            <a:chExt cx="1427" cy="1344"/>
          </a:xfrm>
        </p:grpSpPr>
        <p:pic>
          <p:nvPicPr>
            <p:cNvPr id="259082" name="Picture 4" descr="m8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2" y="1776"/>
              <a:ext cx="929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109" name="Line 5"/>
            <p:cNvSpPr>
              <a:spLocks noChangeShapeType="1"/>
            </p:cNvSpPr>
            <p:nvPr/>
          </p:nvSpPr>
          <p:spPr bwMode="auto">
            <a:xfrm>
              <a:off x="4224" y="2496"/>
              <a:ext cx="3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259076" name="Picture 6" descr="file0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640" y="2438177"/>
            <a:ext cx="3110400" cy="312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28960" y="1676336"/>
            <a:ext cx="3047040" cy="4648808"/>
            <a:chOff x="144" y="1056"/>
            <a:chExt cx="1920" cy="2928"/>
          </a:xfrm>
        </p:grpSpPr>
        <p:pic>
          <p:nvPicPr>
            <p:cNvPr id="259078" name="Picture 8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2908"/>
              <a:ext cx="1344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9079" name="Picture 9" descr="n299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056"/>
              <a:ext cx="1344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114" name="Line 10"/>
            <p:cNvSpPr>
              <a:spLocks noChangeShapeType="1"/>
            </p:cNvSpPr>
            <p:nvPr/>
          </p:nvSpPr>
          <p:spPr bwMode="auto">
            <a:xfrm>
              <a:off x="1584" y="1488"/>
              <a:ext cx="480" cy="81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7115" name="Line 11"/>
            <p:cNvSpPr>
              <a:spLocks noChangeShapeType="1"/>
            </p:cNvSpPr>
            <p:nvPr/>
          </p:nvSpPr>
          <p:spPr bwMode="auto">
            <a:xfrm flipV="1">
              <a:off x="1584" y="2736"/>
              <a:ext cx="480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76932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The cosmological principle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921" y="1147802"/>
            <a:ext cx="7773120" cy="3309467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Homogeneous: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dirty="0" smtClean="0"/>
              <a:t>the universe looks the same everywhere on large scales</a:t>
            </a:r>
            <a:br>
              <a:rPr lang="en-US" dirty="0" smtClean="0"/>
            </a:br>
            <a:r>
              <a:rPr lang="en-US" dirty="0" smtClean="0">
                <a:sym typeface="Symbol" pitchFamily="18" charset="2"/>
              </a:rPr>
              <a:t> there is no special place (center)</a:t>
            </a: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Isotropic: </a:t>
            </a:r>
            <a:r>
              <a:rPr lang="en-US" dirty="0" smtClean="0"/>
              <a:t>the universe looks the same in all directions on the sky</a:t>
            </a:r>
          </a:p>
          <a:p>
            <a:pPr marL="311045" indent="-311045" defTabSz="829452">
              <a:buNone/>
              <a:defRPr/>
            </a:pPr>
            <a:r>
              <a:rPr lang="en-US" dirty="0" smtClean="0">
                <a:sym typeface="Symbol" pitchFamily="18" charset="2"/>
              </a:rPr>
              <a:t>     there is no special direction (axis)</a:t>
            </a:r>
          </a:p>
        </p:txBody>
      </p:sp>
      <p:pic>
        <p:nvPicPr>
          <p:cNvPr id="486404" name="Picture 4" descr="fram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360" y="4722256"/>
            <a:ext cx="2859840" cy="190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6405" name="Picture 5" descr="fram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440" y="4722256"/>
            <a:ext cx="2861280" cy="190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The perfect cosmological principle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0" y="1294696"/>
            <a:ext cx="7773120" cy="495412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Homogeneous: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the universe looks the same everywhere on large scales</a:t>
            </a:r>
            <a:br>
              <a:rPr lang="en-US" dirty="0" smtClean="0"/>
            </a:br>
            <a:r>
              <a:rPr lang="en-US" dirty="0" smtClean="0">
                <a:sym typeface="Symbol" pitchFamily="18" charset="2"/>
              </a:rPr>
              <a:t> there is no special place (center)</a:t>
            </a: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</a:rPr>
              <a:t>Isotropic: </a:t>
            </a:r>
            <a:r>
              <a:rPr lang="en-US" dirty="0" smtClean="0"/>
              <a:t>the universe looks the same in all directions on the sky</a:t>
            </a:r>
            <a:br>
              <a:rPr lang="en-US" dirty="0" smtClean="0"/>
            </a:br>
            <a:r>
              <a:rPr lang="en-US" dirty="0" smtClean="0">
                <a:sym typeface="Symbol" pitchFamily="18" charset="2"/>
              </a:rPr>
              <a:t> there is no special direction (axis)</a:t>
            </a:r>
          </a:p>
          <a:p>
            <a:pPr marL="311045" indent="-31104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Unchanging:</a:t>
            </a:r>
            <a:r>
              <a:rPr lang="en-US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The universe looks the same at all times</a:t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  there is no special epoch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49"/>
            <a:ext cx="8229600" cy="938979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Homogeneity and Isotropy</a:t>
            </a:r>
          </a:p>
        </p:txBody>
      </p:sp>
      <p:sp>
        <p:nvSpPr>
          <p:cNvPr id="488451" name="Text Box 3" descr="Large checker board"/>
          <p:cNvSpPr txBox="1">
            <a:spLocks noChangeArrowheads="1"/>
          </p:cNvSpPr>
          <p:nvPr/>
        </p:nvSpPr>
        <p:spPr bwMode="auto">
          <a:xfrm>
            <a:off x="512855" y="2375498"/>
            <a:ext cx="1541813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/>
              <a:t>I</a:t>
            </a:r>
            <a:r>
              <a:rPr lang="en-US" sz="3200" dirty="0"/>
              <a:t>sotropy</a:t>
            </a:r>
          </a:p>
        </p:txBody>
      </p:sp>
      <p:sp>
        <p:nvSpPr>
          <p:cNvPr id="488452" name="Text Box 4" descr="Large checker board"/>
          <p:cNvSpPr txBox="1">
            <a:spLocks noChangeArrowheads="1"/>
          </p:cNvSpPr>
          <p:nvPr/>
        </p:nvSpPr>
        <p:spPr bwMode="auto">
          <a:xfrm>
            <a:off x="3259600" y="2085793"/>
            <a:ext cx="2077600" cy="117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Copernican</a:t>
            </a:r>
          </a:p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Principle</a:t>
            </a:r>
          </a:p>
        </p:txBody>
      </p:sp>
      <p:sp>
        <p:nvSpPr>
          <p:cNvPr id="488453" name="Text Box 5" descr="Large checker board"/>
          <p:cNvSpPr txBox="1">
            <a:spLocks noChangeArrowheads="1"/>
          </p:cNvSpPr>
          <p:nvPr/>
        </p:nvSpPr>
        <p:spPr bwMode="auto">
          <a:xfrm>
            <a:off x="6403666" y="2381979"/>
            <a:ext cx="243507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Homogeneity</a:t>
            </a:r>
          </a:p>
        </p:txBody>
      </p:sp>
      <p:sp>
        <p:nvSpPr>
          <p:cNvPr id="488454" name="Text Box 6" descr="Large checker board"/>
          <p:cNvSpPr txBox="1">
            <a:spLocks noChangeArrowheads="1"/>
          </p:cNvSpPr>
          <p:nvPr/>
        </p:nvSpPr>
        <p:spPr bwMode="auto">
          <a:xfrm>
            <a:off x="2371750" y="2448760"/>
            <a:ext cx="364182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488455" name="Text Box 7" descr="Large checker board"/>
          <p:cNvSpPr txBox="1">
            <a:spLocks noChangeArrowheads="1"/>
          </p:cNvSpPr>
          <p:nvPr/>
        </p:nvSpPr>
        <p:spPr bwMode="auto">
          <a:xfrm>
            <a:off x="5762257" y="2367578"/>
            <a:ext cx="59020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>
                <a:sym typeface="Symbol" pitchFamily="18" charset="2"/>
              </a:rPr>
              <a:t></a:t>
            </a:r>
            <a:endParaRPr lang="en-US" sz="3200" dirty="0"/>
          </a:p>
        </p:txBody>
      </p:sp>
      <p:sp>
        <p:nvSpPr>
          <p:cNvPr id="488456" name="Text Box 8" descr="Large checker board"/>
          <p:cNvSpPr txBox="1">
            <a:spLocks noChangeArrowheads="1"/>
          </p:cNvSpPr>
          <p:nvPr/>
        </p:nvSpPr>
        <p:spPr bwMode="auto">
          <a:xfrm>
            <a:off x="504200" y="4486759"/>
            <a:ext cx="155624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Isotropy</a:t>
            </a:r>
          </a:p>
        </p:txBody>
      </p:sp>
      <p:sp>
        <p:nvSpPr>
          <p:cNvPr id="488457" name="Text Box 9" descr="Large checker board"/>
          <p:cNvSpPr txBox="1">
            <a:spLocks noChangeArrowheads="1"/>
          </p:cNvSpPr>
          <p:nvPr/>
        </p:nvSpPr>
        <p:spPr bwMode="auto">
          <a:xfrm>
            <a:off x="2822841" y="4246300"/>
            <a:ext cx="2941042" cy="10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Isotropy around </a:t>
            </a:r>
            <a:br>
              <a:rPr lang="en-US" sz="3200" dirty="0"/>
            </a:br>
            <a:r>
              <a:rPr lang="en-US" sz="3200" dirty="0"/>
              <a:t>another point</a:t>
            </a:r>
          </a:p>
        </p:txBody>
      </p:sp>
      <p:sp>
        <p:nvSpPr>
          <p:cNvPr id="488458" name="Text Box 10" descr="Large checker board"/>
          <p:cNvSpPr txBox="1">
            <a:spLocks noChangeArrowheads="1"/>
          </p:cNvSpPr>
          <p:nvPr/>
        </p:nvSpPr>
        <p:spPr bwMode="auto">
          <a:xfrm>
            <a:off x="6402227" y="4493241"/>
            <a:ext cx="243507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Homogeneity</a:t>
            </a:r>
          </a:p>
        </p:txBody>
      </p:sp>
      <p:sp>
        <p:nvSpPr>
          <p:cNvPr id="488459" name="Text Box 11" descr="Large checker board"/>
          <p:cNvSpPr txBox="1">
            <a:spLocks noChangeArrowheads="1"/>
          </p:cNvSpPr>
          <p:nvPr/>
        </p:nvSpPr>
        <p:spPr bwMode="auto">
          <a:xfrm>
            <a:off x="2357485" y="4529965"/>
            <a:ext cx="389831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/>
              <a:t>+</a:t>
            </a:r>
          </a:p>
        </p:txBody>
      </p:sp>
      <p:sp>
        <p:nvSpPr>
          <p:cNvPr id="488460" name="Text Box 12" descr="Large checker board"/>
          <p:cNvSpPr txBox="1">
            <a:spLocks noChangeArrowheads="1"/>
          </p:cNvSpPr>
          <p:nvPr/>
        </p:nvSpPr>
        <p:spPr bwMode="auto">
          <a:xfrm>
            <a:off x="5760097" y="4478839"/>
            <a:ext cx="59020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3200" dirty="0">
                <a:sym typeface="Symbol" pitchFamily="18" charset="2"/>
              </a:rPr>
              <a:t>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49"/>
            <a:ext cx="8229600" cy="938979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A metric of an expanding Universe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8229600" cy="453071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sz="3600" dirty="0" smtClean="0"/>
              <a:t>Recall: flat space</a:t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11045" indent="-311045" defTabSz="829452">
              <a:defRPr/>
            </a:pPr>
            <a:r>
              <a:rPr lang="en-US" sz="3600" dirty="0" smtClean="0"/>
              <a:t>better: using spherical coordinates (</a:t>
            </a:r>
            <a:r>
              <a:rPr lang="en-US" sz="3600" i="1" dirty="0" smtClean="0">
                <a:solidFill>
                  <a:srgbClr val="FF0000"/>
                </a:solidFill>
                <a:effectLst/>
              </a:rPr>
              <a:t>r,</a:t>
            </a:r>
            <a:r>
              <a:rPr lang="en-US" sz="3600" i="1" dirty="0" smtClean="0">
                <a:solidFill>
                  <a:srgbClr val="FF0000"/>
                </a:solidFill>
                <a:effectLst/>
                <a:sym typeface="Symbol" pitchFamily="18" charset="2"/>
              </a:rPr>
              <a:t>,</a:t>
            </a:r>
            <a:r>
              <a:rPr lang="en-US" sz="3600" dirty="0" smtClean="0">
                <a:sym typeface="Symbol" pitchFamily="18" charset="2"/>
              </a:rPr>
              <a:t>)</a:t>
            </a:r>
            <a:endParaRPr lang="en-US" sz="3600" dirty="0" smtClean="0"/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219200" y="2362200"/>
          <a:ext cx="6477000" cy="892593"/>
        </p:xfrm>
        <a:graphic>
          <a:graphicData uri="http://schemas.openxmlformats.org/presentationml/2006/ole">
            <p:oleObj spid="_x0000_s81928" name="Equation" r:id="rId3" imgW="59698800" imgH="7702920" progId="Equation.3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228600" y="4800600"/>
          <a:ext cx="8686800" cy="766994"/>
        </p:xfrm>
        <a:graphic>
          <a:graphicData uri="http://schemas.openxmlformats.org/presentationml/2006/ole">
            <p:oleObj spid="_x0000_s81929" name="Equation" r:id="rId4" imgW="86914080" imgH="77029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A metric of an expanding Universe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11045" indent="-311045" defTabSz="829452">
              <a:defRPr/>
            </a:pPr>
            <a:r>
              <a:rPr lang="en-US" sz="3600" dirty="0" smtClean="0"/>
              <a:t>But, this was for a static (flat) space. How does this expression change if we consider an expanding space ?</a:t>
            </a:r>
            <a:br>
              <a:rPr lang="en-US" sz="36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11045" indent="-311045" defTabSz="829452">
              <a:defRPr/>
            </a:pPr>
            <a:r>
              <a:rPr lang="en-US" sz="3600" i="1" dirty="0" smtClean="0">
                <a:solidFill>
                  <a:srgbClr val="FF0000"/>
                </a:solidFill>
              </a:rPr>
              <a:t>a(t)</a:t>
            </a:r>
            <a:r>
              <a:rPr lang="en-US" sz="3600" dirty="0" smtClean="0"/>
              <a:t> is the so-called </a:t>
            </a:r>
            <a:r>
              <a:rPr lang="en-US" sz="3600" dirty="0" smtClean="0">
                <a:solidFill>
                  <a:srgbClr val="FF0000"/>
                </a:solidFill>
              </a:rPr>
              <a:t>scale factor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0" y="3657600"/>
          <a:ext cx="9144000" cy="734958"/>
        </p:xfrm>
        <a:graphic>
          <a:graphicData uri="http://schemas.openxmlformats.org/presentationml/2006/ole">
            <p:oleObj spid="_x0000_s43013" name="Equation" r:id="rId3" imgW="95444280" imgH="77029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180019"/>
            <a:ext cx="8229600" cy="967782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A metric of an expanding Universe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idx="1"/>
          </p:nvPr>
        </p:nvSpPr>
        <p:spPr>
          <a:xfrm>
            <a:off x="685440" y="1371024"/>
            <a:ext cx="7773120" cy="4954120"/>
          </a:xfrm>
        </p:spPr>
        <p:txBody>
          <a:bodyPr>
            <a:noAutofit/>
          </a:bodyPr>
          <a:lstStyle/>
          <a:p>
            <a:pPr marL="311045" indent="-311045" defTabSz="829452">
              <a:defRPr/>
            </a:pPr>
            <a:r>
              <a:rPr lang="en-US" dirty="0" smtClean="0"/>
              <a:t>Robertson-Walker metric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marL="311045" indent="-311045" defTabSz="829452">
              <a:defRPr/>
            </a:pPr>
            <a:r>
              <a:rPr lang="en-US" i="1" dirty="0" smtClean="0">
                <a:solidFill>
                  <a:srgbClr val="FF0000"/>
                </a:solidFill>
              </a:rPr>
              <a:t>a(t)</a:t>
            </a:r>
            <a:r>
              <a:rPr lang="en-US" dirty="0" smtClean="0"/>
              <a:t> is the </a:t>
            </a:r>
            <a:r>
              <a:rPr lang="en-US" dirty="0" smtClean="0">
                <a:solidFill>
                  <a:srgbClr val="FF0000"/>
                </a:solidFill>
              </a:rPr>
              <a:t>scale factor</a:t>
            </a:r>
          </a:p>
          <a:p>
            <a:pPr marL="311045" indent="-311045" defTabSz="829452">
              <a:defRPr/>
            </a:pP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i="1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is the curvature constant</a:t>
            </a:r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k=0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smtClean="0">
                <a:solidFill>
                  <a:srgbClr val="0070C0"/>
                </a:solidFill>
              </a:rPr>
              <a:t>flat space</a:t>
            </a:r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k&gt;0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r>
              <a:rPr lang="en-US" sz="3200" dirty="0" smtClean="0">
                <a:solidFill>
                  <a:srgbClr val="ADF9FF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spherical geometry</a:t>
            </a:r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k&lt;0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r>
              <a:rPr lang="en-US" sz="3200" dirty="0" smtClean="0">
                <a:solidFill>
                  <a:srgbClr val="ADF9FF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hyperbolic geometry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-1" y="2057400"/>
          <a:ext cx="9144001" cy="1359142"/>
        </p:xfrm>
        <a:graphic>
          <a:graphicData uri="http://schemas.openxmlformats.org/presentationml/2006/ole">
            <p:oleObj spid="_x0000_s44037" name="Equation" r:id="rId3" imgW="103568400" imgH="154184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49"/>
            <a:ext cx="8229600" cy="938979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A metric of an expanding Universe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dirty="0" smtClean="0"/>
              <a:t>But, so far, we only considered a flat space. What, if there is curvature 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11045" indent="-311045" defTabSz="829452">
              <a:defRPr/>
            </a:pP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i="1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is the curvature constant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B050"/>
                </a:solidFill>
              </a:rPr>
              <a:t>  </a:t>
            </a:r>
            <a:r>
              <a:rPr lang="en-US" i="1" dirty="0" smtClean="0">
                <a:solidFill>
                  <a:srgbClr val="FF0000"/>
                </a:solidFill>
              </a:rPr>
              <a:t>k=0</a:t>
            </a:r>
            <a:r>
              <a:rPr lang="en-US" dirty="0" smtClean="0"/>
              <a:t>: flat space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B050"/>
                </a:solidFill>
              </a:rPr>
              <a:t>  </a:t>
            </a:r>
            <a:r>
              <a:rPr lang="en-US" i="1" dirty="0" smtClean="0">
                <a:solidFill>
                  <a:srgbClr val="FF0000"/>
                </a:solidFill>
              </a:rPr>
              <a:t>k&gt;0</a:t>
            </a:r>
            <a:r>
              <a:rPr lang="en-US" dirty="0" smtClean="0"/>
              <a:t>: spherical geometry</a:t>
            </a:r>
          </a:p>
          <a:p>
            <a:pPr marL="673930" lvl="1" indent="-217444" defTabSz="829452">
              <a:defRPr/>
            </a:pPr>
            <a:r>
              <a:rPr lang="en-US" i="1" dirty="0" smtClean="0">
                <a:solidFill>
                  <a:srgbClr val="00B050"/>
                </a:solidFill>
              </a:rPr>
              <a:t>  </a:t>
            </a:r>
            <a:r>
              <a:rPr lang="en-US" i="1" dirty="0" smtClean="0">
                <a:solidFill>
                  <a:srgbClr val="FF0000"/>
                </a:solidFill>
              </a:rPr>
              <a:t>k&lt;0</a:t>
            </a:r>
            <a:r>
              <a:rPr lang="en-US" dirty="0" smtClean="0"/>
              <a:t>: hyperbolic geometry</a:t>
            </a:r>
          </a:p>
        </p:txBody>
      </p:sp>
      <p:pic>
        <p:nvPicPr>
          <p:cNvPr id="153604" name="Picture 4" descr="img2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21" y="1371024"/>
            <a:ext cx="8304480" cy="182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1286616" y="3320772"/>
            <a:ext cx="720050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k&gt;0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7458456" y="3334453"/>
            <a:ext cx="720050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k&lt;0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6583" name="Text Box 7"/>
          <p:cNvSpPr txBox="1">
            <a:spLocks noChangeArrowheads="1"/>
          </p:cNvSpPr>
          <p:nvPr/>
        </p:nvSpPr>
        <p:spPr bwMode="auto">
          <a:xfrm>
            <a:off x="4333656" y="3334453"/>
            <a:ext cx="720050" cy="52321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k=0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76329"/>
            <a:ext cx="7773120" cy="114348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Euclidean (flat) geometry:</a:t>
            </a:r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3120" cy="495268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sz="3600" dirty="0" smtClean="0"/>
              <a:t>Given a line and a point not on the line, only one line can be drawn through that point that will be parallel to the first line</a:t>
            </a:r>
          </a:p>
          <a:p>
            <a:pPr marL="311045" indent="-311045" defTabSz="829452">
              <a:defRPr/>
            </a:pPr>
            <a:r>
              <a:rPr lang="en-US" sz="3600" dirty="0" smtClean="0"/>
              <a:t>The circumference of a circle of radius </a:t>
            </a:r>
            <a:r>
              <a:rPr lang="en-US" sz="3600" i="1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 is </a:t>
            </a:r>
            <a:r>
              <a:rPr lang="en-US" sz="3600" i="1" dirty="0" smtClean="0">
                <a:solidFill>
                  <a:srgbClr val="FF0000"/>
                </a:solidFill>
              </a:rPr>
              <a:t>2</a:t>
            </a:r>
            <a:r>
              <a:rPr lang="en-US" sz="3600" i="1" dirty="0" smtClean="0">
                <a:solidFill>
                  <a:srgbClr val="FF0000"/>
                </a:solidFill>
                <a:sym typeface="Symbol" pitchFamily="18" charset="2"/>
              </a:rPr>
              <a:t> r</a:t>
            </a:r>
          </a:p>
          <a:p>
            <a:pPr marL="311045" indent="-311045" defTabSz="829452">
              <a:defRPr/>
            </a:pPr>
            <a:r>
              <a:rPr lang="en-US" sz="3600" dirty="0" smtClean="0">
                <a:sym typeface="Symbol" pitchFamily="18" charset="2"/>
              </a:rPr>
              <a:t>The three angles of a triangle sum up to 180</a:t>
            </a:r>
            <a:endParaRPr lang="en-US" sz="36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76329"/>
            <a:ext cx="7773120" cy="114348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Spherical geometry:</a:t>
            </a:r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0" y="1219808"/>
            <a:ext cx="7773120" cy="495268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sz="3600" dirty="0" smtClean="0"/>
              <a:t>Given a line and a point not on the line, no  line can be drawn through that point that will be parallel to the first line</a:t>
            </a:r>
          </a:p>
          <a:p>
            <a:pPr marL="311045" indent="-311045" defTabSz="829452">
              <a:defRPr/>
            </a:pPr>
            <a:r>
              <a:rPr lang="en-US" sz="3600" dirty="0" smtClean="0"/>
              <a:t>The circumference of a circle of radius </a:t>
            </a:r>
            <a:r>
              <a:rPr lang="en-US" sz="3600" i="1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is smaller than </a:t>
            </a:r>
            <a:r>
              <a:rPr lang="en-US" sz="3600" i="1" dirty="0" smtClean="0">
                <a:solidFill>
                  <a:srgbClr val="FF0000"/>
                </a:solidFill>
              </a:rPr>
              <a:t>2</a:t>
            </a:r>
            <a:r>
              <a:rPr lang="en-US" sz="3600" i="1" dirty="0" smtClean="0">
                <a:solidFill>
                  <a:srgbClr val="FF0000"/>
                </a:solidFill>
                <a:sym typeface="Symbol" pitchFamily="18" charset="2"/>
              </a:rPr>
              <a:t> r</a:t>
            </a:r>
          </a:p>
          <a:p>
            <a:pPr marL="311045" indent="-311045" defTabSz="829452">
              <a:defRPr/>
            </a:pPr>
            <a:r>
              <a:rPr lang="en-US" sz="3600" dirty="0" smtClean="0">
                <a:sym typeface="Symbol" pitchFamily="18" charset="2"/>
              </a:rPr>
              <a:t>The three angles of a triangle sum up to more than 180</a:t>
            </a:r>
            <a:endParaRPr lang="en-US" sz="36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76329"/>
            <a:ext cx="7773120" cy="114348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Hyperbolic geometry: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40" y="1219808"/>
            <a:ext cx="7773120" cy="495268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sz="3600" dirty="0" smtClean="0"/>
              <a:t>Given a line and a point not on the line, an infinite number of  lines can be drawn through that point that will be parallel to the first line</a:t>
            </a:r>
          </a:p>
          <a:p>
            <a:pPr marL="311045" indent="-311045" defTabSz="829452">
              <a:defRPr/>
            </a:pPr>
            <a:r>
              <a:rPr lang="en-US" sz="3600" dirty="0" smtClean="0"/>
              <a:t>The circumference of a circle of radius </a:t>
            </a:r>
            <a:r>
              <a:rPr lang="en-US" sz="3600" i="1" dirty="0" smtClean="0">
                <a:solidFill>
                  <a:srgbClr val="FF0000"/>
                </a:solidFill>
              </a:rPr>
              <a:t>r</a:t>
            </a:r>
            <a:r>
              <a:rPr lang="en-US" sz="3600" dirty="0" smtClean="0"/>
              <a:t> is larger than </a:t>
            </a:r>
            <a:r>
              <a:rPr lang="en-US" sz="3600" i="1" dirty="0" smtClean="0">
                <a:solidFill>
                  <a:srgbClr val="FF0000"/>
                </a:solidFill>
              </a:rPr>
              <a:t>2</a:t>
            </a:r>
            <a:r>
              <a:rPr lang="en-US" sz="3600" i="1" dirty="0" smtClean="0">
                <a:solidFill>
                  <a:srgbClr val="FF0000"/>
                </a:solidFill>
                <a:sym typeface="Symbol" pitchFamily="18" charset="2"/>
              </a:rPr>
              <a:t> r</a:t>
            </a:r>
          </a:p>
          <a:p>
            <a:pPr marL="311045" indent="-311045" defTabSz="829452">
              <a:defRPr/>
            </a:pPr>
            <a:r>
              <a:rPr lang="en-US" sz="3600" dirty="0" smtClean="0">
                <a:sym typeface="Symbol" pitchFamily="18" charset="2"/>
              </a:rPr>
              <a:t>The three angles of a triangle sum up to less than 180</a:t>
            </a:r>
            <a:endParaRPr lang="en-US" sz="36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ChangeArrowheads="1"/>
          </p:cNvSpPr>
          <p:nvPr/>
        </p:nvSpPr>
        <p:spPr bwMode="auto">
          <a:xfrm>
            <a:off x="381601" y="76328"/>
            <a:ext cx="8457120" cy="13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Younger galaxies should be smaller ...</a:t>
            </a:r>
          </a:p>
        </p:txBody>
      </p:sp>
      <p:pic>
        <p:nvPicPr>
          <p:cNvPr id="688131" name="Picture 3" descr="galbl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01" y="1636012"/>
            <a:ext cx="8229600" cy="4840349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Oval 2"/>
          <p:cNvSpPr>
            <a:spLocks noChangeAspect="1" noChangeArrowheads="1"/>
          </p:cNvSpPr>
          <p:nvPr/>
        </p:nvSpPr>
        <p:spPr bwMode="auto">
          <a:xfrm>
            <a:off x="457200" y="1371600"/>
            <a:ext cx="5420160" cy="5033328"/>
          </a:xfrm>
          <a:prstGeom prst="ellipse">
            <a:avLst/>
          </a:prstGeom>
          <a:solidFill>
            <a:schemeClr val="tx1"/>
          </a:solidFill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547843" name="Oval 3" descr="25%"/>
          <p:cNvSpPr>
            <a:spLocks noChangeArrowheads="1"/>
          </p:cNvSpPr>
          <p:nvPr/>
        </p:nvSpPr>
        <p:spPr bwMode="auto">
          <a:xfrm>
            <a:off x="1828800" y="2438400"/>
            <a:ext cx="2834640" cy="2834640"/>
          </a:xfrm>
          <a:prstGeom prst="ellipse">
            <a:avLst/>
          </a:prstGeom>
          <a:pattFill prst="pct25">
            <a:fgClr>
              <a:srgbClr val="FF0000"/>
            </a:fgClr>
            <a:bgClr>
              <a:srgbClr val="FFFFFF"/>
            </a:bgClr>
          </a:pattFill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80018"/>
            <a:ext cx="8229600" cy="734381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 smtClean="0"/>
              <a:t>Can we calculate a(t) ?</a:t>
            </a:r>
          </a:p>
        </p:txBody>
      </p:sp>
      <p:sp>
        <p:nvSpPr>
          <p:cNvPr id="547845" name="Oval 5"/>
          <p:cNvSpPr>
            <a:spLocks noChangeArrowheads="1"/>
          </p:cNvSpPr>
          <p:nvPr/>
        </p:nvSpPr>
        <p:spPr bwMode="auto">
          <a:xfrm>
            <a:off x="2514240" y="3518111"/>
            <a:ext cx="235642" cy="507290"/>
          </a:xfrm>
          <a:prstGeom prst="ellipse">
            <a:avLst/>
          </a:prstGeom>
          <a:noFill/>
          <a:ln w="127000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6" name="Oval 6"/>
          <p:cNvSpPr>
            <a:spLocks noChangeArrowheads="1"/>
          </p:cNvSpPr>
          <p:nvPr/>
        </p:nvSpPr>
        <p:spPr bwMode="auto">
          <a:xfrm>
            <a:off x="3124800" y="3556276"/>
            <a:ext cx="151200" cy="507290"/>
          </a:xfrm>
          <a:prstGeom prst="ellipse">
            <a:avLst/>
          </a:prstGeom>
          <a:solidFill>
            <a:schemeClr val="bg1"/>
          </a:solidFill>
          <a:ln w="127000">
            <a:noFill/>
            <a:round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7" name="Oval 7"/>
          <p:cNvSpPr>
            <a:spLocks noChangeArrowheads="1"/>
          </p:cNvSpPr>
          <p:nvPr/>
        </p:nvSpPr>
        <p:spPr bwMode="auto">
          <a:xfrm>
            <a:off x="4572001" y="3556276"/>
            <a:ext cx="152640" cy="507290"/>
          </a:xfrm>
          <a:prstGeom prst="ellipse">
            <a:avLst/>
          </a:prstGeom>
          <a:solidFill>
            <a:schemeClr val="bg1"/>
          </a:solidFill>
          <a:ln w="127000">
            <a:noFill/>
            <a:round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258880" y="1441002"/>
            <a:ext cx="2004480" cy="920847"/>
            <a:chOff x="3313" y="908"/>
            <a:chExt cx="1262" cy="580"/>
          </a:xfrm>
        </p:grpSpPr>
        <p:sp>
          <p:nvSpPr>
            <p:cNvPr id="547849" name="Line 9"/>
            <p:cNvSpPr>
              <a:spLocks noChangeShapeType="1"/>
            </p:cNvSpPr>
            <p:nvPr/>
          </p:nvSpPr>
          <p:spPr bwMode="auto">
            <a:xfrm flipH="1">
              <a:off x="3456" y="1200"/>
              <a:ext cx="432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850" name="Text Box 10"/>
            <p:cNvSpPr txBox="1">
              <a:spLocks noChangeArrowheads="1"/>
            </p:cNvSpPr>
            <p:nvPr/>
          </p:nvSpPr>
          <p:spPr bwMode="auto">
            <a:xfrm>
              <a:off x="3313" y="908"/>
              <a:ext cx="1262" cy="297"/>
            </a:xfrm>
            <a:prstGeom prst="rect">
              <a:avLst/>
            </a:prstGeom>
            <a:noFill/>
            <a:ln w="127000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20000"/>
                </a:spcBef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Hubble Radius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800960" y="2584481"/>
            <a:ext cx="3156073" cy="1149833"/>
            <a:chOff x="3024" y="1628"/>
            <a:chExt cx="1988" cy="724"/>
          </a:xfrm>
        </p:grpSpPr>
        <p:sp>
          <p:nvSpPr>
            <p:cNvPr id="547852" name="Line 12"/>
            <p:cNvSpPr>
              <a:spLocks noChangeShapeType="1"/>
            </p:cNvSpPr>
            <p:nvPr/>
          </p:nvSpPr>
          <p:spPr bwMode="auto">
            <a:xfrm flipH="1">
              <a:off x="3024" y="1920"/>
              <a:ext cx="1329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853" name="Text Box 13"/>
            <p:cNvSpPr txBox="1">
              <a:spLocks noChangeArrowheads="1"/>
            </p:cNvSpPr>
            <p:nvPr/>
          </p:nvSpPr>
          <p:spPr bwMode="auto">
            <a:xfrm>
              <a:off x="3813" y="1628"/>
              <a:ext cx="1199" cy="297"/>
            </a:xfrm>
            <a:prstGeom prst="rect">
              <a:avLst/>
            </a:prstGeom>
            <a:noFill/>
            <a:ln w="127000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>
              <a:spAutoFit/>
            </a:bodyPr>
            <a:lstStyle/>
            <a:p>
              <a:pPr algn="ctr" defTabSz="914414" eaLnBrk="0" hangingPunct="0">
                <a:spcBef>
                  <a:spcPct val="20000"/>
                </a:spcBef>
                <a:defRPr/>
              </a:pPr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distant galaxy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47855" name="Line 15"/>
          <p:cNvSpPr>
            <a:spLocks noChangeShapeType="1"/>
          </p:cNvSpPr>
          <p:nvPr/>
        </p:nvSpPr>
        <p:spPr bwMode="auto">
          <a:xfrm>
            <a:off x="5944320" y="3734313"/>
            <a:ext cx="456480" cy="0"/>
          </a:xfrm>
          <a:prstGeom prst="line">
            <a:avLst/>
          </a:prstGeom>
          <a:noFill/>
          <a:ln w="127000">
            <a:noFill/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Rectangle 14"/>
          <p:cNvSpPr txBox="1">
            <a:spLocks noChangeArrowheads="1"/>
          </p:cNvSpPr>
          <p:nvPr/>
        </p:nvSpPr>
        <p:spPr>
          <a:xfrm>
            <a:off x="6473825" y="5334000"/>
            <a:ext cx="2670175" cy="84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3200" b="0" i="1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outside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0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Oval 2"/>
          <p:cNvSpPr>
            <a:spLocks noChangeAspect="1" noChangeArrowheads="1"/>
          </p:cNvSpPr>
          <p:nvPr/>
        </p:nvSpPr>
        <p:spPr bwMode="auto">
          <a:xfrm>
            <a:off x="457200" y="1371600"/>
            <a:ext cx="5420160" cy="5033328"/>
          </a:xfrm>
          <a:prstGeom prst="ellipse">
            <a:avLst/>
          </a:prstGeom>
          <a:solidFill>
            <a:schemeClr val="tx1"/>
          </a:solidFill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547843" name="Oval 3" descr="25%"/>
          <p:cNvSpPr>
            <a:spLocks noChangeArrowheads="1"/>
          </p:cNvSpPr>
          <p:nvPr/>
        </p:nvSpPr>
        <p:spPr bwMode="auto">
          <a:xfrm>
            <a:off x="1828800" y="2438400"/>
            <a:ext cx="2834640" cy="2834640"/>
          </a:xfrm>
          <a:prstGeom prst="ellipse">
            <a:avLst/>
          </a:prstGeom>
          <a:pattFill prst="pct25">
            <a:fgClr>
              <a:srgbClr val="FF0000"/>
            </a:fgClr>
            <a:bgClr>
              <a:srgbClr val="FFFFFF"/>
            </a:bgClr>
          </a:pattFill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squar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80018"/>
            <a:ext cx="8229600" cy="734381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 smtClean="0"/>
              <a:t>Can we calculate a(t) ?</a:t>
            </a:r>
          </a:p>
        </p:txBody>
      </p:sp>
      <p:sp>
        <p:nvSpPr>
          <p:cNvPr id="547845" name="Oval 5"/>
          <p:cNvSpPr>
            <a:spLocks noChangeArrowheads="1"/>
          </p:cNvSpPr>
          <p:nvPr/>
        </p:nvSpPr>
        <p:spPr bwMode="auto">
          <a:xfrm>
            <a:off x="2514240" y="3518111"/>
            <a:ext cx="235642" cy="507290"/>
          </a:xfrm>
          <a:prstGeom prst="ellipse">
            <a:avLst/>
          </a:prstGeom>
          <a:noFill/>
          <a:ln w="127000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6" name="Oval 6"/>
          <p:cNvSpPr>
            <a:spLocks noChangeArrowheads="1"/>
          </p:cNvSpPr>
          <p:nvPr/>
        </p:nvSpPr>
        <p:spPr bwMode="auto">
          <a:xfrm>
            <a:off x="3124800" y="3556276"/>
            <a:ext cx="151200" cy="507290"/>
          </a:xfrm>
          <a:prstGeom prst="ellipse">
            <a:avLst/>
          </a:prstGeom>
          <a:solidFill>
            <a:schemeClr val="bg1"/>
          </a:solidFill>
          <a:ln w="127000">
            <a:noFill/>
            <a:round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47" name="Oval 7"/>
          <p:cNvSpPr>
            <a:spLocks noChangeArrowheads="1"/>
          </p:cNvSpPr>
          <p:nvPr/>
        </p:nvSpPr>
        <p:spPr bwMode="auto">
          <a:xfrm>
            <a:off x="4572001" y="3556276"/>
            <a:ext cx="152640" cy="507290"/>
          </a:xfrm>
          <a:prstGeom prst="ellipse">
            <a:avLst/>
          </a:prstGeom>
          <a:solidFill>
            <a:schemeClr val="bg1"/>
          </a:solidFill>
          <a:ln w="127000">
            <a:noFill/>
            <a:round/>
            <a:headEnd/>
            <a:tailEnd/>
          </a:ln>
          <a:effectLst/>
        </p:spPr>
        <p:txBody>
          <a:bodyPr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47855" name="Line 15"/>
          <p:cNvSpPr>
            <a:spLocks noChangeShapeType="1"/>
          </p:cNvSpPr>
          <p:nvPr/>
        </p:nvSpPr>
        <p:spPr bwMode="auto">
          <a:xfrm>
            <a:off x="5944320" y="3734313"/>
            <a:ext cx="456480" cy="0"/>
          </a:xfrm>
          <a:prstGeom prst="line">
            <a:avLst/>
          </a:prstGeom>
          <a:noFill/>
          <a:ln w="127000">
            <a:noFill/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spAutoFit/>
          </a:bodyPr>
          <a:lstStyle/>
          <a:p>
            <a:pPr>
              <a:defRPr/>
            </a:pPr>
            <a:endParaRPr lang="en-US"/>
          </a:p>
        </p:txBody>
      </p:sp>
      <p:graphicFrame>
        <p:nvGraphicFramePr>
          <p:cNvPr id="45058" name="Object 8"/>
          <p:cNvGraphicFramePr>
            <a:graphicFrameLocks noChangeAspect="1"/>
          </p:cNvGraphicFramePr>
          <p:nvPr/>
        </p:nvGraphicFramePr>
        <p:xfrm>
          <a:off x="5141759" y="5410200"/>
          <a:ext cx="4002241" cy="1223364"/>
        </p:xfrm>
        <a:graphic>
          <a:graphicData uri="http://schemas.openxmlformats.org/presentationml/2006/ole">
            <p:oleObj spid="_x0000_s45061" name="Equation" r:id="rId3" imgW="43857000" imgH="13388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4800" y="318274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What is the future of that galaxy ?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229600" cy="5562600"/>
          </a:xfrm>
        </p:spPr>
        <p:txBody>
          <a:bodyPr>
            <a:noAutofit/>
          </a:bodyPr>
          <a:lstStyle/>
          <a:p>
            <a:pPr marL="311045" indent="-311045" defTabSz="829452">
              <a:defRPr/>
            </a:pPr>
            <a:r>
              <a:rPr lang="en-US" sz="3600" dirty="0" smtClean="0"/>
              <a:t>Critical velocity: escape speed</a:t>
            </a:r>
          </a:p>
          <a:p>
            <a:pPr marL="311045" indent="-311045" defTabSz="829452">
              <a:defRPr/>
            </a:pPr>
            <a:endParaRPr lang="en-US" sz="3600" dirty="0" smtClean="0"/>
          </a:p>
          <a:p>
            <a:pPr marL="311045" indent="-311045" defTabSz="829452">
              <a:defRPr/>
            </a:pPr>
            <a:endParaRPr lang="en-US" sz="3600" dirty="0" smtClean="0"/>
          </a:p>
          <a:p>
            <a:pPr marL="311045" indent="-311045" defTabSz="829452">
              <a:defRPr/>
            </a:pPr>
            <a:endParaRPr lang="en-US" sz="3600" dirty="0" smtClean="0"/>
          </a:p>
          <a:p>
            <a:pPr marL="311045" indent="-311045" defTabSz="829452">
              <a:defRPr/>
            </a:pPr>
            <a:endParaRPr lang="en-US" sz="3600" dirty="0" smtClean="0"/>
          </a:p>
          <a:p>
            <a:pPr marL="311045" indent="-311045" defTabSz="829452">
              <a:defRPr/>
            </a:pPr>
            <a:r>
              <a:rPr lang="en-US" sz="3600" i="1" dirty="0" smtClean="0">
                <a:solidFill>
                  <a:srgbClr val="FF0000"/>
                </a:solidFill>
              </a:rPr>
              <a:t>v&lt;</a:t>
            </a:r>
            <a:r>
              <a:rPr lang="en-US" sz="3600" i="1" dirty="0" err="1" smtClean="0">
                <a:solidFill>
                  <a:srgbClr val="FF0000"/>
                </a:solidFill>
              </a:rPr>
              <a:t>v</a:t>
            </a:r>
            <a:r>
              <a:rPr lang="en-US" sz="3600" i="1" baseline="-25000" dirty="0" err="1" smtClean="0">
                <a:solidFill>
                  <a:srgbClr val="FF0000"/>
                </a:solidFill>
              </a:rPr>
              <a:t>esc</a:t>
            </a:r>
            <a:r>
              <a:rPr lang="en-US" sz="3600" dirty="0" smtClean="0"/>
              <a:t>: galaxy eventually stops and falls back</a:t>
            </a:r>
          </a:p>
          <a:p>
            <a:pPr marL="311045" indent="-311045" defTabSz="829452">
              <a:defRPr/>
            </a:pPr>
            <a:r>
              <a:rPr lang="en-US" sz="3600" i="1" dirty="0" smtClean="0">
                <a:solidFill>
                  <a:srgbClr val="FF0000"/>
                </a:solidFill>
              </a:rPr>
              <a:t>v&gt;</a:t>
            </a:r>
            <a:r>
              <a:rPr lang="en-US" sz="3600" i="1" dirty="0" err="1" smtClean="0">
                <a:solidFill>
                  <a:srgbClr val="FF0000"/>
                </a:solidFill>
              </a:rPr>
              <a:t>v</a:t>
            </a:r>
            <a:r>
              <a:rPr lang="en-US" sz="3600" i="1" baseline="-25000" dirty="0" err="1" smtClean="0">
                <a:solidFill>
                  <a:srgbClr val="FF0000"/>
                </a:solidFill>
              </a:rPr>
              <a:t>esc</a:t>
            </a:r>
            <a:r>
              <a:rPr lang="en-US" sz="3600" dirty="0" smtClean="0"/>
              <a:t>: galaxy will move away forever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1828800" y="2286000"/>
          <a:ext cx="4157280" cy="1669136"/>
        </p:xfrm>
        <a:graphic>
          <a:graphicData uri="http://schemas.openxmlformats.org/presentationml/2006/ole">
            <p:oleObj spid="_x0000_s46085" name="Equation" r:id="rId3" imgW="35326800" imgH="142002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Let’s rewrite that a bit ...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r>
              <a:rPr lang="en-US" sz="3600" i="1" dirty="0" smtClean="0">
                <a:solidFill>
                  <a:srgbClr val="FF0000"/>
                </a:solidFill>
                <a:effectLst/>
                <a:sym typeface="Symbol" pitchFamily="18" charset="2"/>
              </a:rPr>
              <a:t></a:t>
            </a:r>
            <a:r>
              <a:rPr lang="en-US" sz="3600" i="1" baseline="-25000" dirty="0" smtClean="0">
                <a:solidFill>
                  <a:srgbClr val="FF0000"/>
                </a:solidFill>
                <a:effectLst/>
                <a:sym typeface="Symbol" pitchFamily="18" charset="2"/>
              </a:rPr>
              <a:t></a:t>
            </a:r>
            <a:r>
              <a:rPr lang="en-US" sz="3600" i="1" dirty="0" smtClean="0">
                <a:solidFill>
                  <a:srgbClr val="FF0000"/>
                </a:solidFill>
                <a:effectLst/>
              </a:rPr>
              <a:t>&lt;0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effectLst/>
                <a:sym typeface="Symbol" pitchFamily="18" charset="2"/>
              </a:rPr>
              <a:t> </a:t>
            </a:r>
            <a:r>
              <a:rPr lang="en-US" sz="3600" i="1" dirty="0" smtClean="0">
                <a:solidFill>
                  <a:srgbClr val="FF0000"/>
                </a:solidFill>
                <a:effectLst/>
              </a:rPr>
              <a:t>v&lt;</a:t>
            </a:r>
            <a:r>
              <a:rPr lang="en-US" sz="3600" i="1" dirty="0" err="1" smtClean="0">
                <a:solidFill>
                  <a:srgbClr val="FF0000"/>
                </a:solidFill>
                <a:effectLst/>
              </a:rPr>
              <a:t>v</a:t>
            </a:r>
            <a:r>
              <a:rPr lang="en-US" sz="3600" i="1" baseline="-25000" dirty="0" err="1" smtClean="0">
                <a:solidFill>
                  <a:srgbClr val="FF0000"/>
                </a:solidFill>
                <a:effectLst/>
              </a:rPr>
              <a:t>esc</a:t>
            </a:r>
            <a:r>
              <a:rPr lang="en-US" sz="3600" dirty="0" smtClean="0"/>
              <a:t>: galaxy eventually stops and falls back</a:t>
            </a:r>
          </a:p>
          <a:p>
            <a:pPr marL="311045" indent="-311045" defTabSz="829452">
              <a:defRPr/>
            </a:pPr>
            <a:r>
              <a:rPr lang="en-US" sz="3600" i="1" dirty="0" smtClean="0">
                <a:solidFill>
                  <a:srgbClr val="FF0000"/>
                </a:solidFill>
                <a:effectLst/>
                <a:sym typeface="Symbol" pitchFamily="18" charset="2"/>
              </a:rPr>
              <a:t></a:t>
            </a:r>
            <a:r>
              <a:rPr lang="en-US" sz="3600" i="1" baseline="-25000" dirty="0" smtClean="0">
                <a:solidFill>
                  <a:srgbClr val="FF0000"/>
                </a:solidFill>
                <a:effectLst/>
                <a:sym typeface="Symbol" pitchFamily="18" charset="2"/>
              </a:rPr>
              <a:t></a:t>
            </a:r>
            <a:r>
              <a:rPr lang="en-US" sz="3600" i="1" dirty="0" smtClean="0">
                <a:solidFill>
                  <a:srgbClr val="FF0000"/>
                </a:solidFill>
                <a:effectLst/>
              </a:rPr>
              <a:t>&gt;0</a:t>
            </a:r>
            <a:r>
              <a:rPr lang="en-US" sz="3600" dirty="0" smtClean="0">
                <a:solidFill>
                  <a:srgbClr val="FF0000"/>
                </a:solidFill>
                <a:effectLst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effectLst/>
                <a:sym typeface="Symbol" pitchFamily="18" charset="2"/>
              </a:rPr>
              <a:t> </a:t>
            </a:r>
            <a:r>
              <a:rPr lang="en-US" sz="3600" i="1" dirty="0" smtClean="0">
                <a:solidFill>
                  <a:srgbClr val="FF0000"/>
                </a:solidFill>
                <a:effectLst/>
              </a:rPr>
              <a:t>v&gt;</a:t>
            </a:r>
            <a:r>
              <a:rPr lang="en-US" sz="3600" i="1" dirty="0" err="1" smtClean="0">
                <a:solidFill>
                  <a:srgbClr val="FF0000"/>
                </a:solidFill>
                <a:effectLst/>
              </a:rPr>
              <a:t>v</a:t>
            </a:r>
            <a:r>
              <a:rPr lang="en-US" sz="3600" i="1" baseline="-25000" dirty="0" err="1" smtClean="0">
                <a:solidFill>
                  <a:srgbClr val="FF0000"/>
                </a:solidFill>
                <a:effectLst/>
              </a:rPr>
              <a:t>esc</a:t>
            </a:r>
            <a:r>
              <a:rPr lang="en-US" sz="3600" dirty="0" smtClean="0"/>
              <a:t>: galaxy will move away forever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1893600" y="1828993"/>
          <a:ext cx="4826880" cy="1477595"/>
        </p:xfrm>
        <a:graphic>
          <a:graphicData uri="http://schemas.openxmlformats.org/presentationml/2006/ole">
            <p:oleObj spid="_x0000_s47109" name="Equation" r:id="rId3" imgW="41013360" imgH="12575880" progId="Equation.3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0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0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981200" y="4267200"/>
          <a:ext cx="4114800" cy="1259991"/>
        </p:xfrm>
        <a:graphic>
          <a:graphicData uri="http://schemas.openxmlformats.org/presentationml/2006/ole">
            <p:oleObj spid="_x0000_s48139" name="Equation" r:id="rId3" imgW="41013360" imgH="12575880" progId="Equation.3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3886200"/>
            <a:ext cx="4805235" cy="1624654"/>
            <a:chOff x="1152" y="3412"/>
            <a:chExt cx="3110" cy="1146"/>
          </a:xfrm>
        </p:grpSpPr>
        <p:sp useBgFill="1">
          <p:nvSpPr>
            <p:cNvPr id="551941" name="Rectangle 5"/>
            <p:cNvSpPr>
              <a:spLocks noChangeArrowheads="1"/>
            </p:cNvSpPr>
            <p:nvPr/>
          </p:nvSpPr>
          <p:spPr bwMode="auto">
            <a:xfrm>
              <a:off x="1152" y="3412"/>
              <a:ext cx="116" cy="233"/>
            </a:xfrm>
            <a:prstGeom prst="rect">
              <a:avLst/>
            </a:prstGeom>
            <a:ln w="1270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15364" name="Object 6"/>
            <p:cNvGraphicFramePr>
              <a:graphicFrameLocks noChangeAspect="1"/>
            </p:cNvGraphicFramePr>
            <p:nvPr/>
          </p:nvGraphicFramePr>
          <p:xfrm>
            <a:off x="1251" y="3627"/>
            <a:ext cx="3011" cy="931"/>
          </p:xfrm>
          <a:graphic>
            <a:graphicData uri="http://schemas.openxmlformats.org/presentationml/2006/ole">
              <p:oleObj spid="_x0000_s48140" name="Equation" r:id="rId4" imgW="40607280" imgH="12575880" progId="Equation.3">
                <p:embed/>
              </p:oleObj>
            </a:graphicData>
          </a:graphic>
        </p:graphicFrame>
      </p:grpSp>
      <p:sp>
        <p:nvSpPr>
          <p:cNvPr id="5519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Let’s rewrite that a bit ...</a:t>
            </a:r>
          </a:p>
        </p:txBody>
      </p:sp>
      <p:sp>
        <p:nvSpPr>
          <p:cNvPr id="55193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773120" cy="5334704"/>
          </a:xfrm>
          <a:noFill/>
        </p:spPr>
        <p:txBody>
          <a:bodyPr>
            <a:normAutofit/>
          </a:bodyPr>
          <a:lstStyle/>
          <a:p>
            <a:pPr marL="311045" indent="-311045" defTabSz="829452">
              <a:defRPr/>
            </a:pPr>
            <a:r>
              <a:rPr lang="en-US" dirty="0" smtClean="0"/>
              <a:t>Homogeneous sphere of density </a:t>
            </a:r>
            <a:r>
              <a:rPr lang="en-US" i="1" dirty="0" smtClean="0">
                <a:solidFill>
                  <a:srgbClr val="FF0000"/>
                </a:solidFill>
                <a:sym typeface="Symbol" pitchFamily="18" charset="2"/>
              </a:rPr>
              <a:t></a:t>
            </a:r>
            <a:r>
              <a:rPr lang="en-US" i="1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:</a:t>
            </a: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/>
              <a:t>so for the velocity: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/>
              <a:t>but what is </a:t>
            </a:r>
            <a:r>
              <a:rPr lang="en-US" i="1" dirty="0" smtClean="0">
                <a:solidFill>
                  <a:srgbClr val="FF0000"/>
                </a:solidFill>
                <a:effectLst/>
                <a:sym typeface="Symbol" pitchFamily="18" charset="2"/>
              </a:rPr>
              <a:t></a:t>
            </a:r>
            <a:r>
              <a:rPr lang="en-US" i="1" baseline="-25000" dirty="0" smtClean="0">
                <a:solidFill>
                  <a:srgbClr val="FF0000"/>
                </a:solidFill>
                <a:effectLst/>
                <a:sym typeface="Symbol" pitchFamily="18" charset="2"/>
              </a:rPr>
              <a:t></a:t>
            </a:r>
            <a:r>
              <a:rPr lang="en-US" i="1" baseline="-25000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en-US" dirty="0" smtClean="0"/>
              <a:t>? </a:t>
            </a:r>
            <a:endParaRPr lang="en-US" i="1" baseline="-25000" dirty="0" smtClean="0">
              <a:solidFill>
                <a:srgbClr val="00FF00"/>
              </a:solidFill>
              <a:sym typeface="Symbol" pitchFamily="18" charset="2"/>
            </a:endParaRPr>
          </a:p>
        </p:txBody>
      </p:sp>
      <p:graphicFrame>
        <p:nvGraphicFramePr>
          <p:cNvPr id="15363" name="Object 8"/>
          <p:cNvGraphicFramePr>
            <a:graphicFrameLocks noChangeAspect="1"/>
          </p:cNvGraphicFramePr>
          <p:nvPr/>
        </p:nvGraphicFramePr>
        <p:xfrm>
          <a:off x="2286000" y="1981200"/>
          <a:ext cx="3947280" cy="1455234"/>
        </p:xfrm>
        <a:graphic>
          <a:graphicData uri="http://schemas.openxmlformats.org/presentationml/2006/ole">
            <p:oleObj spid="_x0000_s48141" name="Equation" r:id="rId5" imgW="34108200" imgH="12575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1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1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Let’s switch to general relativity</a:t>
            </a:r>
          </a:p>
        </p:txBody>
      </p:sp>
      <p:sp>
        <p:nvSpPr>
          <p:cNvPr id="5529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11045" indent="-311045" defTabSz="829452">
              <a:defRPr/>
            </a:pPr>
            <a:r>
              <a:rPr lang="en-US" dirty="0" err="1" smtClean="0"/>
              <a:t>Friedmann</a:t>
            </a:r>
            <a:r>
              <a:rPr lang="en-US" dirty="0" smtClean="0"/>
              <a:t> equation</a:t>
            </a:r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r>
              <a:rPr lang="en-US" dirty="0" smtClean="0"/>
              <a:t>same </a:t>
            </a:r>
            <a:r>
              <a:rPr lang="en-US" i="1" dirty="0" smtClean="0">
                <a:solidFill>
                  <a:srgbClr val="FF0000"/>
                </a:solidFill>
                <a:effectLst/>
              </a:rPr>
              <a:t>k</a:t>
            </a:r>
            <a:r>
              <a:rPr lang="en-US" dirty="0" smtClean="0"/>
              <a:t> as in the Robertson-Walker metric</a:t>
            </a:r>
          </a:p>
        </p:txBody>
      </p:sp>
      <p:graphicFrame>
        <p:nvGraphicFramePr>
          <p:cNvPr id="16386" name="Object 3"/>
          <p:cNvGraphicFramePr>
            <a:graphicFrameLocks noChangeAspect="1"/>
          </p:cNvGraphicFramePr>
          <p:nvPr/>
        </p:nvGraphicFramePr>
        <p:xfrm>
          <a:off x="1981200" y="2286000"/>
          <a:ext cx="4681440" cy="1477595"/>
        </p:xfrm>
        <a:graphic>
          <a:graphicData uri="http://schemas.openxmlformats.org/presentationml/2006/ole">
            <p:oleObj spid="_x0000_s49160" name="Equation" r:id="rId3" imgW="39794760" imgH="12575880" progId="Equation.3">
              <p:embed/>
            </p:oleObj>
          </a:graphicData>
        </a:graphic>
      </p:graphicFrame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0071" y="4876800"/>
          <a:ext cx="9093929" cy="1353581"/>
        </p:xfrm>
        <a:graphic>
          <a:graphicData uri="http://schemas.openxmlformats.org/presentationml/2006/ole">
            <p:oleObj spid="_x0000_s49161" name="Equation" r:id="rId4" imgW="103568400" imgH="154184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/>
              <a:t>Let’s switch to general relativity</a:t>
            </a:r>
          </a:p>
        </p:txBody>
      </p:sp>
      <p:sp>
        <p:nvSpPr>
          <p:cNvPr id="553986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8229600" cy="5638800"/>
          </a:xfrm>
        </p:spPr>
        <p:txBody>
          <a:bodyPr>
            <a:noAutofit/>
          </a:bodyPr>
          <a:lstStyle/>
          <a:p>
            <a:pPr marL="311045" indent="-311045" defTabSz="829452">
              <a:defRPr/>
            </a:pPr>
            <a:r>
              <a:rPr lang="en-US" dirty="0" err="1" smtClean="0"/>
              <a:t>Friedmann</a:t>
            </a:r>
            <a:r>
              <a:rPr lang="en-US" dirty="0" smtClean="0"/>
              <a:t> equation</a:t>
            </a:r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endParaRPr lang="en-US" dirty="0" smtClean="0"/>
          </a:p>
          <a:p>
            <a:pPr marL="311045" indent="-311045" defTabSz="829452">
              <a:defRPr/>
            </a:pP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i="1" dirty="0" smtClean="0">
                <a:solidFill>
                  <a:srgbClr val="00FF00"/>
                </a:solidFill>
              </a:rPr>
              <a:t> </a:t>
            </a:r>
            <a:r>
              <a:rPr lang="en-US" dirty="0" smtClean="0"/>
              <a:t>is the curvature constant</a:t>
            </a:r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k=0</a:t>
            </a:r>
            <a:r>
              <a:rPr lang="en-US" sz="3200" dirty="0" smtClean="0"/>
              <a:t>: flat space, forever expanding</a:t>
            </a:r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k&gt;0</a:t>
            </a:r>
            <a:r>
              <a:rPr lang="en-US" sz="3200" dirty="0" smtClean="0"/>
              <a:t>: spherical geometry, eventually </a:t>
            </a:r>
            <a:r>
              <a:rPr lang="en-US" sz="3200" dirty="0" err="1" smtClean="0"/>
              <a:t>recollapsing</a:t>
            </a:r>
            <a:endParaRPr lang="en-US" sz="3200" dirty="0" smtClean="0"/>
          </a:p>
          <a:p>
            <a:pPr marL="673930" lvl="1" indent="-217444" defTabSz="829452">
              <a:defRPr/>
            </a:pPr>
            <a:r>
              <a:rPr lang="en-US" sz="3200" i="1" dirty="0" smtClean="0">
                <a:solidFill>
                  <a:srgbClr val="FF0000"/>
                </a:solidFill>
              </a:rPr>
              <a:t>  k&lt;0</a:t>
            </a:r>
            <a:r>
              <a:rPr lang="en-US" sz="3200" dirty="0" smtClean="0"/>
              <a:t>: hyperbolic geometry, forever expanding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1981200" y="1981200"/>
          <a:ext cx="4681440" cy="1477595"/>
        </p:xfrm>
        <a:graphic>
          <a:graphicData uri="http://schemas.openxmlformats.org/presentationml/2006/ole">
            <p:oleObj spid="_x0000_s50181" name="Equation" r:id="rId3" imgW="39794760" imgH="12575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g2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804800" cy="17189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55011" name="Text Box 3"/>
          <p:cNvSpPr txBox="1">
            <a:spLocks noChangeArrowheads="1"/>
          </p:cNvSpPr>
          <p:nvPr/>
        </p:nvSpPr>
        <p:spPr bwMode="auto">
          <a:xfrm>
            <a:off x="1382076" y="257466"/>
            <a:ext cx="527688" cy="36932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k&gt;0</a:t>
            </a:r>
            <a:endParaRPr lang="en-US" sz="200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5012" name="Text Box 4"/>
          <p:cNvSpPr txBox="1">
            <a:spLocks noChangeArrowheads="1"/>
          </p:cNvSpPr>
          <p:nvPr/>
        </p:nvSpPr>
        <p:spPr bwMode="auto">
          <a:xfrm>
            <a:off x="7553916" y="271867"/>
            <a:ext cx="527688" cy="36932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k&lt;0</a:t>
            </a:r>
            <a:endParaRPr 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5013" name="Text Box 5"/>
          <p:cNvSpPr txBox="1">
            <a:spLocks noChangeArrowheads="1"/>
          </p:cNvSpPr>
          <p:nvPr/>
        </p:nvSpPr>
        <p:spPr bwMode="auto">
          <a:xfrm>
            <a:off x="4429116" y="271867"/>
            <a:ext cx="527688" cy="369322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spAutoFit/>
          </a:bodyPr>
          <a:lstStyle/>
          <a:p>
            <a:pPr algn="ctr" defTabSz="914414" eaLnBrk="0" hangingPunct="0">
              <a:spcBef>
                <a:spcPct val="20000"/>
              </a:spcBef>
              <a:defRPr/>
            </a:pPr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k=0</a:t>
            </a:r>
            <a:endParaRPr lang="en-US" sz="20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0774" name="Picture 6" descr="img2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560" y="2564500"/>
            <a:ext cx="5300640" cy="41998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Cosmological redshift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While a photon travels from a distance source to an observer on Earth, the Universe expands in size from 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then</a:t>
            </a:r>
            <a:r>
              <a:rPr lang="en-US" baseline="-25000" dirty="0" smtClean="0"/>
              <a:t> </a:t>
            </a:r>
            <a:r>
              <a:rPr lang="en-US" dirty="0" smtClean="0"/>
              <a:t>to 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now</a:t>
            </a:r>
            <a:r>
              <a:rPr lang="en-US" dirty="0" smtClean="0"/>
              <a:t>.</a:t>
            </a:r>
          </a:p>
          <a:p>
            <a:pPr marL="311045" indent="-311045" defTabSz="829452">
              <a:defRPr/>
            </a:pPr>
            <a:r>
              <a:rPr lang="en-US" dirty="0" smtClean="0"/>
              <a:t>Not only the Universe itself expands, but also the wavelength of the photon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</a:t>
            </a:r>
            <a:r>
              <a:rPr lang="en-US" dirty="0" smtClean="0">
                <a:sym typeface="Symbol" pitchFamily="18" charset="2"/>
              </a:rPr>
              <a:t>.</a:t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endParaRPr lang="en-US" dirty="0" smtClean="0"/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2308225" y="4724400"/>
          <a:ext cx="4525963" cy="1549400"/>
        </p:xfrm>
        <a:graphic>
          <a:graphicData uri="http://schemas.openxmlformats.org/presentationml/2006/ole">
            <p:oleObj spid="_x0000_s73733" name="Equation" r:id="rId3" imgW="40201200" imgH="137941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Cosmological redshift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General definition of redshift: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Symbol" pitchFamily="18" charset="2"/>
              </a:rPr>
              <a:t> for cosmological redshift:</a:t>
            </a:r>
            <a:endParaRPr lang="en-US" dirty="0" smtClean="0"/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057760" y="2285521"/>
          <a:ext cx="4482905" cy="1600679"/>
        </p:xfrm>
        <a:graphic>
          <a:graphicData uri="http://schemas.openxmlformats.org/presentationml/2006/ole">
            <p:oleObj spid="_x0000_s74760" name="Equation" r:id="rId3" imgW="38576160" imgH="13794120" progId="Equation.3">
              <p:embed/>
            </p:oleObj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1720850" y="4800600"/>
          <a:ext cx="5199063" cy="1600200"/>
        </p:xfrm>
        <a:graphic>
          <a:graphicData uri="http://schemas.openxmlformats.org/presentationml/2006/ole">
            <p:oleObj spid="_x0000_s74761" name="Equation" r:id="rId4" imgW="47512800" imgH="146062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/>
          </p:cNvSpPr>
          <p:nvPr/>
        </p:nvSpPr>
        <p:spPr bwMode="auto">
          <a:xfrm>
            <a:off x="381601" y="0"/>
            <a:ext cx="8457120" cy="13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Evidence of dark matter: </a:t>
            </a:r>
            <a:b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Rotation curves of </a:t>
            </a:r>
            <a:r>
              <a:rPr lang="en-US" sz="3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3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galaxies</a:t>
            </a:r>
            <a:endParaRPr lang="en-US" sz="33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6563" name="Picture 3" descr="rotcur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880" y="1493438"/>
            <a:ext cx="6173280" cy="5093814"/>
          </a:xfrm>
          <a:prstGeom prst="rect">
            <a:avLst/>
          </a:prstGeom>
          <a:noFill/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706564" name="Text Box 4"/>
          <p:cNvSpPr txBox="1">
            <a:spLocks noChangeArrowheads="1"/>
          </p:cNvSpPr>
          <p:nvPr/>
        </p:nvSpPr>
        <p:spPr bwMode="auto">
          <a:xfrm>
            <a:off x="217440" y="2115583"/>
            <a:ext cx="2220960" cy="159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Outside a “point mass”:</a:t>
            </a:r>
          </a:p>
          <a:p>
            <a:pPr defTabSz="828013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 ~ R</a:t>
            </a:r>
            <a:r>
              <a:rPr lang="en-US" sz="2800" b="1" baseline="300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-1/2 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706565" name="Text Box 5"/>
          <p:cNvSpPr txBox="1">
            <a:spLocks noChangeArrowheads="1"/>
          </p:cNvSpPr>
          <p:nvPr/>
        </p:nvSpPr>
        <p:spPr bwMode="auto">
          <a:xfrm>
            <a:off x="0" y="6248400"/>
            <a:ext cx="2362200" cy="422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3598" tIns="41799" rIns="83598" bIns="41799">
            <a:spAutoFit/>
          </a:bodyPr>
          <a:lstStyle/>
          <a:p>
            <a:pPr marL="302404" indent="-302404" defTabSz="914414">
              <a:spcBef>
                <a:spcPct val="50000"/>
              </a:spcBef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  <a:tab pos="8536446" algn="l"/>
              </a:tabLst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(van Albada, 1995)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920" y="180019"/>
            <a:ext cx="8229600" cy="800724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4000" b="1" dirty="0" smtClean="0"/>
              <a:t>Cosmological redshift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281" y="1147801"/>
            <a:ext cx="7773120" cy="5530181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Examples:</a:t>
            </a:r>
          </a:p>
          <a:p>
            <a:pPr marL="673930" lvl="1" indent="-217444" defTabSz="829452">
              <a:defRPr/>
            </a:pPr>
            <a:r>
              <a:rPr lang="en-US" dirty="0" smtClean="0"/>
              <a:t> z=1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dirty="0" err="1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then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now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= 0.5</a:t>
            </a:r>
          </a:p>
          <a:p>
            <a:pPr lvl="2" indent="-31392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at z=1, the universe had 50% of its present day size</a:t>
            </a:r>
          </a:p>
          <a:p>
            <a:pPr lvl="2" indent="-31392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emitted blue light (400 nm) is shifted all the way through the optical spectrum and is received as red light (800 nm)</a:t>
            </a:r>
          </a:p>
          <a:p>
            <a:pPr marL="673930" lvl="1" indent="-217444" defTabSz="829452">
              <a:defRPr/>
            </a:pPr>
            <a:r>
              <a:rPr lang="en-US" dirty="0" smtClean="0"/>
              <a:t>  z=4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dirty="0" err="1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then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now</a:t>
            </a:r>
            <a:r>
              <a:rPr lang="en-US" dirty="0" smtClean="0">
                <a:sym typeface="Symbol" pitchFamily="18" charset="2"/>
              </a:rPr>
              <a:t> = 0.2</a:t>
            </a:r>
          </a:p>
          <a:p>
            <a:pPr lvl="2" indent="-31392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at z=4, the universe had 20% of its present day size</a:t>
            </a:r>
          </a:p>
          <a:p>
            <a:pPr lvl="2" indent="-313925" defTabSz="829452">
              <a:defRPr/>
            </a:pPr>
            <a:r>
              <a:rPr lang="en-US" dirty="0" smtClean="0">
                <a:solidFill>
                  <a:srgbClr val="0070C0"/>
                </a:solidFill>
                <a:sym typeface="Symbol" pitchFamily="18" charset="2"/>
              </a:rPr>
              <a:t>emitted blue light (400 nm) is shifted deep into the infrared and is received at 2000 nm</a:t>
            </a:r>
          </a:p>
          <a:p>
            <a:pPr marL="673930" lvl="1" indent="-217444" defTabSz="829452">
              <a:defRPr/>
            </a:pPr>
            <a:r>
              <a:rPr lang="en-US" dirty="0" smtClean="0">
                <a:sym typeface="Symbol" pitchFamily="18" charset="2"/>
              </a:rPr>
              <a:t> most distant astrophysical object discovered so far:  Quasars (z</a:t>
            </a:r>
            <a:r>
              <a:rPr lang="en-US" dirty="0" smtClean="0">
                <a:latin typeface="Book Antiqua"/>
                <a:sym typeface="Symbol" pitchFamily="18" charset="2"/>
              </a:rPr>
              <a:t>≈</a:t>
            </a:r>
            <a:r>
              <a:rPr lang="en-US" dirty="0" smtClean="0">
                <a:sym typeface="Symbol" pitchFamily="18" charset="2"/>
              </a:rPr>
              <a:t>6.4) and GRBs (z</a:t>
            </a:r>
            <a:r>
              <a:rPr lang="en-US" dirty="0" smtClean="0">
                <a:latin typeface="Book Antiqua"/>
                <a:sym typeface="Symbol" pitchFamily="18" charset="2"/>
              </a:rPr>
              <a:t>≈8.2)</a:t>
            </a:r>
            <a:endParaRPr lang="en-US" dirty="0" smtClean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0720" y="180019"/>
            <a:ext cx="5875200" cy="5870056"/>
          </a:xfrm>
          <a:noFill/>
        </p:spPr>
      </p:pic>
      <p:sp>
        <p:nvSpPr>
          <p:cNvPr id="156675" name="Text Box 9"/>
          <p:cNvSpPr txBox="1">
            <a:spLocks noChangeArrowheads="1"/>
          </p:cNvSpPr>
          <p:nvPr/>
        </p:nvSpPr>
        <p:spPr bwMode="auto">
          <a:xfrm>
            <a:off x="1876320" y="6194091"/>
            <a:ext cx="5184000" cy="47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</a:pPr>
            <a:r>
              <a:rPr lang="en-US" sz="2500" dirty="0"/>
              <a:t>(SDSS image; taken in October 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9"/>
          <p:cNvSpPr txBox="1">
            <a:spLocks noChangeArrowheads="1"/>
          </p:cNvSpPr>
          <p:nvPr/>
        </p:nvSpPr>
        <p:spPr bwMode="auto">
          <a:xfrm>
            <a:off x="2498400" y="6194091"/>
            <a:ext cx="442368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</a:pPr>
            <a:r>
              <a:rPr lang="en-US" sz="2500" dirty="0"/>
              <a:t>(Swift image;  GRB 090423A)</a:t>
            </a:r>
          </a:p>
        </p:txBody>
      </p:sp>
      <p:pic>
        <p:nvPicPr>
          <p:cNvPr id="157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6320" y="594783"/>
            <a:ext cx="5391360" cy="5391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The equation of state of cosmic matter: Fermi gas 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38200"/>
            <a:ext cx="4724400" cy="7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752600"/>
            <a:ext cx="6553200" cy="68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667000"/>
            <a:ext cx="552183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The equation of state of cosmic matter: general </a:t>
            </a:r>
          </a:p>
        </p:txBody>
      </p:sp>
      <p:pic>
        <p:nvPicPr>
          <p:cNvPr id="102402" name="Picture 2" descr="D:\WFH_Files\Vortraege\astpics\Cosmology\Pages from CMB_Lect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42579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err="1" smtClean="0"/>
              <a:t>Relativistiv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dgrees</a:t>
            </a:r>
            <a:r>
              <a:rPr lang="en-US" sz="3200" b="1" dirty="0" smtClean="0"/>
              <a:t> of freedom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g</a:t>
            </a:r>
            <a:r>
              <a:rPr lang="en-US" sz="3200" b="1" i="1" baseline="-25000" dirty="0" err="1" smtClean="0">
                <a:solidFill>
                  <a:srgbClr val="FF0000"/>
                </a:solidFill>
              </a:rPr>
              <a:t>eff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2948" name="Picture 4" descr="Equation 1.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38200"/>
            <a:ext cx="6248400" cy="804024"/>
          </a:xfrm>
          <a:prstGeom prst="rect">
            <a:avLst/>
          </a:prstGeom>
          <a:noFill/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73892"/>
            <a:ext cx="6648448" cy="50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521" cy="640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The physics of recombination: </a:t>
            </a:r>
            <a:r>
              <a:rPr lang="en-US" sz="3200" b="1" dirty="0" err="1" smtClean="0"/>
              <a:t>T</a:t>
            </a:r>
            <a:r>
              <a:rPr lang="en-US" sz="3200" b="1" baseline="-25000" dirty="0" err="1" smtClean="0"/>
              <a:t>recombination</a:t>
            </a:r>
            <a:endParaRPr lang="en-US" sz="3200" b="1" baseline="-25000" dirty="0" smtClean="0"/>
          </a:p>
        </p:txBody>
      </p:sp>
      <p:pic>
        <p:nvPicPr>
          <p:cNvPr id="103426" name="Picture 2" descr="D:\WFH_Files\Vortraege\astpics\Cosmology\Recom_tem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488219" cy="55545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The physics of recombination: recombination shell </a:t>
            </a:r>
            <a:endParaRPr lang="en-US" sz="3200" b="1" baseline="-25000" dirty="0" smtClean="0"/>
          </a:p>
        </p:txBody>
      </p:sp>
      <p:pic>
        <p:nvPicPr>
          <p:cNvPr id="104450" name="Picture 2" descr="D:\WFH_Files\Vortraege\astpics\Cosmology\Recom_thicknes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5714999" cy="56769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CMB: ‘foreground’ subtraction </a:t>
            </a:r>
            <a:endParaRPr lang="en-US" sz="3200" b="1" baseline="-25000" dirty="0" smtClean="0"/>
          </a:p>
        </p:txBody>
      </p:sp>
      <p:pic>
        <p:nvPicPr>
          <p:cNvPr id="105474" name="Picture 2" descr="D:\WFH_Files\Vortraege\astpics\Cosmology\m_d_53s_111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65304"/>
            <a:ext cx="4648200" cy="60169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34200" y="6019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COBE maps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1752600"/>
            <a:ext cx="1828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Book Antiqua"/>
              </a:rPr>
              <a:t>Δ</a:t>
            </a:r>
            <a:r>
              <a:rPr lang="en-US" sz="2000" dirty="0" smtClean="0">
                <a:latin typeface="Book Antiqua"/>
              </a:rPr>
              <a:t>T=2.728 K</a:t>
            </a: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r>
              <a:rPr lang="el-GR" sz="2000" dirty="0" smtClean="0">
                <a:latin typeface="Book Antiqua"/>
              </a:rPr>
              <a:t>Δ</a:t>
            </a:r>
            <a:r>
              <a:rPr lang="en-US" sz="2000" dirty="0" smtClean="0">
                <a:latin typeface="Book Antiqua"/>
              </a:rPr>
              <a:t>T=3.353 </a:t>
            </a:r>
            <a:r>
              <a:rPr lang="en-US" sz="2000" dirty="0" err="1" smtClean="0">
                <a:latin typeface="Book Antiqua"/>
              </a:rPr>
              <a:t>mK</a:t>
            </a:r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endParaRPr lang="en-US" sz="2000" dirty="0" smtClean="0">
              <a:latin typeface="Book Antiqua"/>
            </a:endParaRPr>
          </a:p>
          <a:p>
            <a:r>
              <a:rPr lang="en-US" sz="2000" dirty="0" smtClean="0">
                <a:latin typeface="Book Antiqua"/>
              </a:rPr>
              <a:t>ΔT=18 </a:t>
            </a:r>
            <a:r>
              <a:rPr lang="el-GR" sz="2000" dirty="0" smtClean="0">
                <a:latin typeface="Book Antiqua"/>
              </a:rPr>
              <a:t>μ</a:t>
            </a:r>
            <a:r>
              <a:rPr lang="en-US" sz="2000" dirty="0" smtClean="0">
                <a:latin typeface="Book Antiqua"/>
              </a:rPr>
              <a:t>K</a:t>
            </a:r>
          </a:p>
          <a:p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28195"/>
            <a:ext cx="5181600" cy="592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" y="0"/>
            <a:ext cx="5405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Rotation curves of  galaxies</a:t>
            </a:r>
            <a:endParaRPr lang="en-US" sz="36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Milky Way contribution </a:t>
            </a:r>
            <a:endParaRPr lang="en-US" sz="3200" b="1" baseline="-25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34200" y="6019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COBE maps</a:t>
            </a:r>
            <a:endParaRPr lang="en-US" sz="2800" b="1" dirty="0"/>
          </a:p>
        </p:txBody>
      </p:sp>
      <p:pic>
        <p:nvPicPr>
          <p:cNvPr id="106498" name="Picture 2" descr="D:\WFH_Files\Vortraege\astpics\Cosmology\gal_plane_b6_b10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6849291" cy="5029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Final map </a:t>
            </a:r>
            <a:endParaRPr lang="en-US" sz="3200" b="1" baseline="-25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34200" y="6019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COBE maps</a:t>
            </a:r>
            <a:endParaRPr lang="en-US" sz="2800" b="1" dirty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34" y="1143000"/>
            <a:ext cx="826346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… and for WMAP: </a:t>
            </a:r>
            <a:endParaRPr lang="en-US" sz="3200" b="1" baseline="-25000" dirty="0" smtClean="0"/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347604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4600" y="60960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-200                 </a:t>
            </a:r>
            <a:r>
              <a:rPr lang="el-GR" sz="2400" dirty="0" smtClean="0">
                <a:latin typeface="Book Antiqua"/>
              </a:rPr>
              <a:t>μ</a:t>
            </a:r>
            <a:r>
              <a:rPr lang="en-US" sz="2400" dirty="0" smtClean="0">
                <a:latin typeface="Book Antiqua"/>
              </a:rPr>
              <a:t>K             +200</a:t>
            </a:r>
            <a:r>
              <a:rPr lang="en-US" dirty="0" smtClean="0">
                <a:latin typeface="Book Antiqua"/>
              </a:rPr>
              <a:t>     </a:t>
            </a:r>
            <a:r>
              <a:rPr lang="en-US" dirty="0" smtClean="0"/>
              <a:t>    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763000" cy="83820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200" b="1" dirty="0" smtClean="0"/>
              <a:t>Progress over the years 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676400" y="838200"/>
            <a:ext cx="57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76400" y="3810000"/>
            <a:ext cx="576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772400" y="1905000"/>
            <a:ext cx="106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COBE</a:t>
            </a:r>
          </a:p>
          <a:p>
            <a:r>
              <a:rPr lang="en-US" sz="2400" dirty="0" smtClean="0"/>
              <a:t>~1990  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WMAP</a:t>
            </a:r>
          </a:p>
          <a:p>
            <a:r>
              <a:rPr lang="en-US" sz="2400" dirty="0" smtClean="0"/>
              <a:t>~2005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731597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Where do the CMB fluctuations come from ?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0" y="1286056"/>
            <a:ext cx="8229600" cy="453071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Wrinkles: some regions have a slightly higher gravity, some a slightly lower (“potential wells”)</a:t>
            </a:r>
          </a:p>
          <a:p>
            <a:pPr marL="311045" indent="-311045" defTabSz="829452">
              <a:defRPr/>
            </a:pPr>
            <a:r>
              <a:rPr lang="en-US" dirty="0" smtClean="0"/>
              <a:t>Matter falls into potential wells</a:t>
            </a:r>
          </a:p>
        </p:txBody>
      </p:sp>
      <p:pic>
        <p:nvPicPr>
          <p:cNvPr id="225284" name="Picture 4" descr="gravin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480" y="3734313"/>
            <a:ext cx="5304960" cy="28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1" y="277950"/>
            <a:ext cx="8229600" cy="869851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Can we “see” the “sound” of the universe ?</a:t>
            </a:r>
            <a:endParaRPr lang="en-US" sz="3300" dirty="0" smtClean="0"/>
          </a:p>
        </p:txBody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1" y="1424310"/>
            <a:ext cx="8229600" cy="5046290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Compressed gas heats up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Symbol" pitchFamily="18" charset="2"/>
              </a:rPr>
              <a:t> temperature fluctuations</a:t>
            </a:r>
            <a:endParaRPr lang="en-US" dirty="0" smtClean="0"/>
          </a:p>
        </p:txBody>
      </p:sp>
      <p:pic>
        <p:nvPicPr>
          <p:cNvPr id="870404" name="hotcold.avi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21" y="2393532"/>
            <a:ext cx="8078400" cy="29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70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0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70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70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0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How can we measure </a:t>
            </a:r>
            <a:r>
              <a:rPr lang="en-US" sz="3300" b="1" dirty="0" smtClean="0">
                <a:sym typeface="Symbol" pitchFamily="18" charset="2"/>
              </a:rPr>
              <a:t>the geometry of the universe ?</a:t>
            </a:r>
            <a:endParaRPr lang="en-US" sz="3300" b="1" dirty="0" smtClean="0"/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00" y="1424310"/>
            <a:ext cx="8229600" cy="453071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We need a yard stick on the CMB</a:t>
            </a:r>
          </a:p>
          <a:p>
            <a:pPr marL="311045" indent="-311045" defTabSz="829452">
              <a:defRPr/>
            </a:pPr>
            <a:r>
              <a:rPr lang="en-US" dirty="0" smtClean="0"/>
              <a:t>For different curvatures, a yard stick of given length appears under different angles</a:t>
            </a:r>
          </a:p>
        </p:txBody>
      </p:sp>
      <p:pic>
        <p:nvPicPr>
          <p:cNvPr id="226308" name="Picture 4" descr="curv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61" y="3276345"/>
            <a:ext cx="4495680" cy="329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9" name="Picture 5" descr="angd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281" y="3276345"/>
            <a:ext cx="4114080" cy="329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Measuring the Curvature of the Universe Using the CMB</a:t>
            </a:r>
          </a:p>
        </p:txBody>
      </p:sp>
      <p:pic>
        <p:nvPicPr>
          <p:cNvPr id="227331" name="Picture 3" descr="model_ma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920" y="1631692"/>
            <a:ext cx="4976640" cy="489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6692" name="Text Box 4"/>
          <p:cNvSpPr txBox="1">
            <a:spLocks noChangeArrowheads="1"/>
          </p:cNvSpPr>
          <p:nvPr/>
        </p:nvSpPr>
        <p:spPr bwMode="auto">
          <a:xfrm>
            <a:off x="5885280" y="2184710"/>
            <a:ext cx="2903040" cy="25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  <a:defRPr/>
            </a:pPr>
            <a:r>
              <a:rPr lang="en-US" sz="29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Result from Boomerang:</a:t>
            </a:r>
          </a:p>
          <a:p>
            <a:pPr defTabSz="828013" eaLnBrk="0" hangingPunct="0">
              <a:spcBef>
                <a:spcPct val="50000"/>
              </a:spcBef>
              <a:defRPr/>
            </a:pPr>
            <a:r>
              <a:rPr lang="en-US" sz="29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Universe is flat to within 10%!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The CMB power spectrum and cosmological parameters</a:t>
            </a:r>
          </a:p>
        </p:txBody>
      </p:sp>
      <p:pic>
        <p:nvPicPr>
          <p:cNvPr id="101379" name="Picture 3" descr="D:\WFH_Files\Vortraege\astpics\Cosmology\PS_ex_fla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90600"/>
            <a:ext cx="5410200" cy="541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The CMB power spectrum from WMAP (1yr)</a:t>
            </a:r>
          </a:p>
        </p:txBody>
      </p:sp>
      <p:pic>
        <p:nvPicPr>
          <p:cNvPr id="102403" name="Picture 3" descr="D:\WFH_Files\Vortraege\astpics\Cosmology\WMAP_powerspectr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19200"/>
            <a:ext cx="4428014" cy="563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159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/>
              <a:t>How can we see MACHOs ?</a:t>
            </a:r>
            <a:endParaRPr lang="en-US" sz="3300" dirty="0"/>
          </a:p>
        </p:txBody>
      </p:sp>
      <p:sp>
        <p:nvSpPr>
          <p:cNvPr id="7229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defTabSz="829452">
              <a:defRPr/>
            </a:pPr>
            <a:r>
              <a:rPr lang="en-US" sz="2800" dirty="0"/>
              <a:t>Gravitational lensing:</a:t>
            </a:r>
          </a:p>
          <a:p>
            <a:pPr defTabSz="829452">
              <a:defRPr/>
            </a:pPr>
            <a:endParaRPr lang="en-US" sz="2800" dirty="0"/>
          </a:p>
          <a:p>
            <a:pPr defTabSz="829452">
              <a:defRPr/>
            </a:pPr>
            <a:endParaRPr lang="en-US" sz="2800" dirty="0"/>
          </a:p>
          <a:p>
            <a:pPr defTabSz="829452">
              <a:defRPr/>
            </a:pPr>
            <a:endParaRPr lang="en-US" sz="2800" dirty="0"/>
          </a:p>
          <a:p>
            <a:pPr defTabSz="829452">
              <a:defRPr/>
            </a:pPr>
            <a:endParaRPr lang="en-US" sz="2800" dirty="0" smtClean="0"/>
          </a:p>
          <a:p>
            <a:pPr defTabSz="829452">
              <a:defRPr/>
            </a:pPr>
            <a:endParaRPr lang="en-US" sz="2800" dirty="0"/>
          </a:p>
          <a:p>
            <a:pPr defTabSz="829452">
              <a:defRPr/>
            </a:pPr>
            <a:endParaRPr lang="en-US" sz="2800" dirty="0"/>
          </a:p>
          <a:p>
            <a:pPr defTabSz="829452">
              <a:defRPr/>
            </a:pPr>
            <a:r>
              <a:rPr lang="en-US" sz="2800" dirty="0"/>
              <a:t>If foreground object has only little mass, the image split is too small to be observed</a:t>
            </a:r>
          </a:p>
          <a:p>
            <a:pPr defTabSz="829452">
              <a:defRPr/>
            </a:pPr>
            <a:r>
              <a:rPr lang="en-US" sz="2800" dirty="0"/>
              <a:t>But the amplification (brightening) is observable</a:t>
            </a:r>
          </a:p>
        </p:txBody>
      </p:sp>
      <p:pic>
        <p:nvPicPr>
          <p:cNvPr id="28262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752600"/>
            <a:ext cx="5931174" cy="27246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The CMB power spectrum from WMAP (3yr)</a:t>
            </a:r>
          </a:p>
        </p:txBody>
      </p:sp>
      <p:pic>
        <p:nvPicPr>
          <p:cNvPr id="103426" name="Picture 2" descr="D:\WFH_Files\Vortraege\astpics\Cosmology\WMAP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212" y="1143000"/>
            <a:ext cx="4829578" cy="571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The CMB power spectrum from WMAP (5yr)</a:t>
            </a:r>
          </a:p>
        </p:txBody>
      </p:sp>
      <p:pic>
        <p:nvPicPr>
          <p:cNvPr id="104450" name="Picture 2" descr="D:\WFH_Files\Vortraege\astpics\Cosmology\080999_5yr_PowerSpectrum_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600" cy="53206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106036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300" b="1" dirty="0" smtClean="0"/>
              <a:t>The CMB power spectrum from WMAP (7yr)</a:t>
            </a:r>
          </a:p>
        </p:txBody>
      </p:sp>
      <p:pic>
        <p:nvPicPr>
          <p:cNvPr id="102402" name="Picture 2" descr="D:\WFH_Files\Vortraege\astpics\Cosmology\111133_7yr_PowerSpectrum_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826828" cy="54787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WMAP 5 years  data</a:t>
            </a:r>
            <a:endParaRPr lang="en-US" sz="3600" dirty="0"/>
          </a:p>
        </p:txBody>
      </p:sp>
      <p:pic>
        <p:nvPicPr>
          <p:cNvPr id="3" name="Picture 2" descr="WMAP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4224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62484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Komatsu et al. ;  </a:t>
            </a:r>
            <a:r>
              <a:rPr lang="en-US" dirty="0" err="1" smtClean="0"/>
              <a:t>Astrophys</a:t>
            </a:r>
            <a:r>
              <a:rPr lang="en-US" dirty="0" smtClean="0"/>
              <a:t>. J. </a:t>
            </a:r>
            <a:r>
              <a:rPr lang="en-US" dirty="0" err="1" smtClean="0"/>
              <a:t>Subl</a:t>
            </a:r>
            <a:r>
              <a:rPr lang="en-US" dirty="0" smtClean="0"/>
              <a:t>. 180 (2009) 330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Planck Surveyor</a:t>
            </a:r>
            <a:endParaRPr lang="en-US" sz="4000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4419601" cy="541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1219200"/>
            <a:ext cx="2920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Launch:  May14, 2009</a:t>
            </a:r>
            <a:endParaRPr lang="en-US" sz="2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2807"/>
            <a:ext cx="9144000" cy="48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Planck Surveyor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Planck Surveyor</a:t>
            </a:r>
            <a:endParaRPr lang="en-US" sz="4000" dirty="0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471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147"/>
            <a:ext cx="7188480" cy="2419454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900" dirty="0" smtClean="0">
                <a:latin typeface="Times New Roman" pitchFamily="18" charset="0"/>
              </a:rPr>
              <a:t>    </a:t>
            </a:r>
            <a:r>
              <a:rPr lang="en-US" sz="2900" u="sng" dirty="0" smtClean="0">
                <a:latin typeface="Times New Roman" pitchFamily="18" charset="0"/>
              </a:rPr>
              <a:t>How can we determine the geometry and expansion rate of the Universe?</a:t>
            </a:r>
          </a:p>
          <a:p>
            <a:pPr eaLnBrk="1" hangingPunct="1"/>
            <a:r>
              <a:rPr lang="en-US" sz="2900" dirty="0" smtClean="0">
                <a:latin typeface="Times New Roman" pitchFamily="18" charset="0"/>
              </a:rPr>
              <a:t>By measuring distances and/or angular diameters.</a:t>
            </a:r>
          </a:p>
        </p:txBody>
      </p:sp>
      <p:pic>
        <p:nvPicPr>
          <p:cNvPr id="1024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438400"/>
            <a:ext cx="4401726" cy="3733800"/>
          </a:xfrm>
          <a:solidFill>
            <a:schemeClr val="accent2"/>
          </a:solidFill>
        </p:spPr>
      </p:pic>
      <p:pic>
        <p:nvPicPr>
          <p:cNvPr id="1024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890" y="0"/>
            <a:ext cx="2288110" cy="32401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0" y="3657600"/>
            <a:ext cx="4762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277950"/>
            <a:ext cx="8399520" cy="1398450"/>
          </a:xfrm>
        </p:spPr>
        <p:txBody>
          <a:bodyPr>
            <a:noAutofit/>
          </a:bodyPr>
          <a:lstStyle/>
          <a:p>
            <a:pPr algn="l" defTabSz="829452">
              <a:defRPr/>
            </a:pPr>
            <a:r>
              <a:rPr lang="en-US" sz="3600" b="1" dirty="0" smtClean="0">
                <a:solidFill>
                  <a:srgbClr val="0070C0"/>
                </a:solidFill>
              </a:rPr>
              <a:t>How do we measure distances in “daily life” ?</a:t>
            </a:r>
            <a:endParaRPr lang="en-US" sz="3600" dirty="0" smtClean="0">
              <a:solidFill>
                <a:srgbClr val="0070C0"/>
              </a:solidFill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dirty="0" smtClean="0"/>
              <a:t>Parallaxes</a:t>
            </a:r>
          </a:p>
          <a:p>
            <a:pPr marL="311045" indent="-311045" defTabSz="829452">
              <a:defRPr/>
            </a:pPr>
            <a:r>
              <a:rPr lang="en-US" dirty="0" smtClean="0"/>
              <a:t>Travel time</a:t>
            </a:r>
          </a:p>
          <a:p>
            <a:pPr marL="311045" indent="-311045" defTabSz="829452">
              <a:defRPr/>
            </a:pPr>
            <a:r>
              <a:rPr lang="en-US" dirty="0" smtClean="0"/>
              <a:t>Via size of objects: comparison with standard yard sticks</a:t>
            </a:r>
          </a:p>
          <a:p>
            <a:pPr marL="311045" indent="-311045" defTabSz="829452">
              <a:defRPr/>
            </a:pPr>
            <a:r>
              <a:rPr lang="en-US" dirty="0" smtClean="0"/>
              <a:t>Via brightness of objects: comparison with standard candles</a:t>
            </a:r>
          </a:p>
          <a:p>
            <a:pPr marL="311045" indent="-311045" defTabSz="829452">
              <a:defRPr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441" y="0"/>
            <a:ext cx="7773120" cy="66391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>
                <a:solidFill>
                  <a:srgbClr val="0070C0"/>
                </a:solidFill>
              </a:rPr>
              <a:t>Parallaxes</a:t>
            </a:r>
            <a:endParaRPr lang="en-US" sz="3600" dirty="0" smtClean="0">
              <a:solidFill>
                <a:srgbClr val="0070C0"/>
              </a:solidFill>
            </a:endParaRP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685800"/>
            <a:ext cx="7773120" cy="3456363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sz="2500" dirty="0" smtClean="0"/>
              <a:t>Measure the position of an object with respect to its background</a:t>
            </a:r>
          </a:p>
          <a:p>
            <a:pPr marL="311045" indent="-311045" defTabSz="829452">
              <a:defRPr/>
            </a:pPr>
            <a:r>
              <a:rPr lang="en-US" sz="2500" dirty="0" smtClean="0"/>
              <a:t>Nearby objects show a larger “motion” than objects far away do</a:t>
            </a:r>
          </a:p>
          <a:p>
            <a:pPr marL="311045" indent="-311045" defTabSz="829452">
              <a:defRPr/>
            </a:pPr>
            <a:r>
              <a:rPr lang="en-US" sz="2500" dirty="0" smtClean="0"/>
              <a:t>The parallax angle </a:t>
            </a:r>
            <a:r>
              <a:rPr lang="en-GB" sz="2500" i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, the distance of the object </a:t>
            </a:r>
            <a:r>
              <a:rPr lang="en-GB" sz="2500" i="1" dirty="0" smtClean="0">
                <a:solidFill>
                  <a:srgbClr val="00FF00"/>
                </a:solidFill>
              </a:rPr>
              <a:t> </a:t>
            </a:r>
            <a:r>
              <a:rPr lang="en-GB" sz="2500" i="1" dirty="0" smtClean="0">
                <a:solidFill>
                  <a:srgbClr val="FF0000"/>
                </a:solidFill>
              </a:rPr>
              <a:t>D</a:t>
            </a:r>
            <a:r>
              <a:rPr lang="en-GB" sz="2500" i="1" dirty="0" smtClean="0">
                <a:solidFill>
                  <a:srgbClr val="00FF00"/>
                </a:solidFill>
              </a:rPr>
              <a:t>  </a:t>
            </a:r>
            <a:r>
              <a:rPr lang="en-US" sz="2500" dirty="0" smtClean="0"/>
              <a:t>and the diameter of the Earth’s orbit</a:t>
            </a:r>
            <a:r>
              <a:rPr lang="en-US" sz="2500" i="1" dirty="0" smtClean="0">
                <a:solidFill>
                  <a:srgbClr val="00FF00"/>
                </a:solidFill>
              </a:rPr>
              <a:t> </a:t>
            </a:r>
            <a:r>
              <a:rPr lang="en-US" sz="2500" i="1" dirty="0" smtClean="0">
                <a:solidFill>
                  <a:srgbClr val="FF0000"/>
                </a:solidFill>
              </a:rPr>
              <a:t>d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 are connected by simple geometrical relations. For small angles, it is</a:t>
            </a:r>
            <a:r>
              <a:rPr lang="en-GB" sz="2500" i="1" dirty="0" smtClean="0">
                <a:solidFill>
                  <a:srgbClr val="00FF00"/>
                </a:solidFill>
              </a:rPr>
              <a:t> </a:t>
            </a:r>
            <a:br>
              <a:rPr lang="en-GB" sz="2500" i="1" dirty="0" smtClean="0">
                <a:solidFill>
                  <a:srgbClr val="00FF00"/>
                </a:solidFill>
              </a:rPr>
            </a:br>
            <a:r>
              <a:rPr lang="en-GB" sz="2500" i="1" dirty="0" smtClean="0">
                <a:solidFill>
                  <a:srgbClr val="00FF00"/>
                </a:solidFill>
              </a:rPr>
              <a:t>	</a:t>
            </a:r>
            <a:r>
              <a:rPr lang="en-GB" sz="2500" i="1" dirty="0" smtClean="0">
                <a:solidFill>
                  <a:srgbClr val="FF0000"/>
                </a:solidFill>
              </a:rPr>
              <a:t>d = D </a:t>
            </a:r>
            <a:r>
              <a:rPr lang="en-GB" sz="2500" i="1" dirty="0" smtClean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GB" sz="2500" i="1" dirty="0" smtClean="0">
                <a:solidFill>
                  <a:srgbClr val="FF0000"/>
                </a:solidFill>
              </a:rPr>
              <a:t> </a:t>
            </a:r>
            <a:r>
              <a:rPr lang="en-GB" sz="2500" i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GB" sz="2500" dirty="0" smtClean="0">
                <a:solidFill>
                  <a:srgbClr val="FF0000"/>
                </a:solidFill>
                <a:latin typeface="Symbol" pitchFamily="18" charset="2"/>
              </a:rPr>
              <a:t>   </a:t>
            </a:r>
            <a:r>
              <a:rPr lang="en-GB" sz="2500" dirty="0" smtClean="0">
                <a:solidFill>
                  <a:srgbClr val="00B050"/>
                </a:solidFill>
              </a:rPr>
              <a:t>[units !!!! </a:t>
            </a:r>
            <a:r>
              <a:rPr lang="en-GB" sz="2500" dirty="0" smtClean="0">
                <a:solidFill>
                  <a:srgbClr val="00B050"/>
                </a:solidFill>
                <a:latin typeface="Symbol" pitchFamily="18" charset="2"/>
              </a:rPr>
              <a:t>q</a:t>
            </a:r>
            <a:r>
              <a:rPr lang="en-GB" sz="2500" dirty="0" smtClean="0">
                <a:solidFill>
                  <a:srgbClr val="00B050"/>
                </a:solidFill>
              </a:rPr>
              <a:t> measured in </a:t>
            </a:r>
            <a:r>
              <a:rPr lang="en-GB" sz="2500" dirty="0" err="1" smtClean="0">
                <a:solidFill>
                  <a:srgbClr val="00B050"/>
                </a:solidFill>
              </a:rPr>
              <a:t>rad</a:t>
            </a:r>
            <a:r>
              <a:rPr lang="en-GB" sz="2500" dirty="0" smtClean="0">
                <a:solidFill>
                  <a:srgbClr val="00B050"/>
                </a:solidFill>
              </a:rPr>
              <a:t> !]</a:t>
            </a:r>
            <a:endParaRPr lang="en-US" sz="2500" dirty="0" smtClean="0">
              <a:solidFill>
                <a:srgbClr val="00B050"/>
              </a:solidFill>
            </a:endParaRPr>
          </a:p>
        </p:txBody>
      </p:sp>
      <p:pic>
        <p:nvPicPr>
          <p:cNvPr id="440324" name="Picture 4" descr="parall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161" y="4258528"/>
            <a:ext cx="2381760" cy="238201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440325" name="Picture 5" descr="parallax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641" y="4258528"/>
            <a:ext cx="4438080" cy="236616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defTabSz="829452">
              <a:defRPr/>
            </a:pPr>
            <a:r>
              <a:rPr lang="en-US" sz="3300" b="1" dirty="0" smtClean="0"/>
              <a:t>Example for </a:t>
            </a:r>
            <a:r>
              <a:rPr lang="en-US" sz="3300" b="1" dirty="0"/>
              <a:t>light bending</a:t>
            </a:r>
            <a:endParaRPr lang="en-US" sz="3300" dirty="0"/>
          </a:p>
        </p:txBody>
      </p:sp>
      <p:pic>
        <p:nvPicPr>
          <p:cNvPr id="1259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131393"/>
            <a:ext cx="5486400" cy="4843970"/>
          </a:xfrm>
          <a:noFill/>
        </p:spPr>
      </p:pic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2291040" y="6194091"/>
            <a:ext cx="4423680" cy="47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013" eaLnBrk="0" hangingPunct="0">
              <a:spcBef>
                <a:spcPct val="50000"/>
              </a:spcBef>
            </a:pPr>
            <a:r>
              <a:rPr lang="en-US" sz="2500" dirty="0"/>
              <a:t>“Einstein Cross” -  G2237+0305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mparalax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38080" y="387401"/>
            <a:ext cx="5944320" cy="5944944"/>
          </a:xfr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440" y="76328"/>
            <a:ext cx="7773120" cy="656709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>
                <a:solidFill>
                  <a:srgbClr val="0070C0"/>
                </a:solidFill>
              </a:rPr>
              <a:t>Travel time</a:t>
            </a:r>
            <a:endParaRPr lang="en-US" sz="3600" dirty="0" smtClean="0">
              <a:solidFill>
                <a:srgbClr val="0070C0"/>
              </a:solidFill>
            </a:endParaRP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281" y="1286056"/>
            <a:ext cx="7773120" cy="3773196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sz="2800" dirty="0" smtClean="0"/>
              <a:t>If you know the speed </a:t>
            </a:r>
            <a:r>
              <a:rPr lang="en-US" sz="2800" i="1" dirty="0" smtClean="0">
                <a:solidFill>
                  <a:srgbClr val="FF0000"/>
                </a:solidFill>
              </a:rPr>
              <a:t>v</a:t>
            </a:r>
            <a:r>
              <a:rPr lang="en-US" sz="2800" dirty="0" smtClean="0"/>
              <a:t> you’re traveling with and the travel time </a:t>
            </a:r>
            <a:r>
              <a:rPr lang="en-US" sz="2800" i="1" dirty="0" smtClean="0">
                <a:solidFill>
                  <a:srgbClr val="FF0000"/>
                </a:solidFill>
                <a:sym typeface="Symbol" pitchFamily="18" charset="2"/>
              </a:rPr>
              <a:t></a:t>
            </a:r>
            <a:r>
              <a:rPr lang="en-US" sz="2800" i="1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/>
              <a:t>, the distance </a:t>
            </a:r>
            <a:r>
              <a:rPr lang="en-US" sz="2800" i="1" dirty="0" smtClean="0">
                <a:solidFill>
                  <a:srgbClr val="FF0000"/>
                </a:solidFill>
                <a:sym typeface="Symbol" pitchFamily="18" charset="2"/>
              </a:rPr>
              <a:t>D</a:t>
            </a:r>
            <a:r>
              <a:rPr lang="en-US" sz="2800" dirty="0" smtClean="0"/>
              <a:t> can be obtained by simple multiplication:  </a:t>
            </a:r>
            <a:br>
              <a:rPr lang="en-US" sz="2800" dirty="0" smtClean="0"/>
            </a:br>
            <a:r>
              <a:rPr lang="en-US" sz="2800" dirty="0" smtClean="0"/>
              <a:t>                          </a:t>
            </a:r>
            <a:r>
              <a:rPr lang="en-US" sz="2800" i="1" dirty="0" smtClean="0">
                <a:solidFill>
                  <a:srgbClr val="FF0000"/>
                </a:solidFill>
                <a:sym typeface="Symbol" pitchFamily="18" charset="2"/>
              </a:rPr>
              <a:t>D</a:t>
            </a:r>
            <a:r>
              <a:rPr lang="en-US" sz="2800" i="1" dirty="0" smtClean="0">
                <a:solidFill>
                  <a:srgbClr val="FF0000"/>
                </a:solidFill>
              </a:rPr>
              <a:t> = v </a:t>
            </a:r>
            <a:r>
              <a:rPr lang="en-US" sz="2800" i="1" dirty="0" smtClean="0">
                <a:solidFill>
                  <a:srgbClr val="FF0000"/>
                </a:solidFill>
                <a:sym typeface="Symbol" pitchFamily="18" charset="2"/>
              </a:rPr>
              <a:t></a:t>
            </a:r>
            <a:r>
              <a:rPr lang="en-US" sz="2800" i="1" dirty="0" smtClean="0">
                <a:solidFill>
                  <a:srgbClr val="FF0000"/>
                </a:solidFill>
              </a:rPr>
              <a:t>t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11045" indent="-311045" defTabSz="829452">
              <a:defRPr/>
            </a:pPr>
            <a:r>
              <a:rPr lang="en-US" sz="2800" dirty="0" smtClean="0">
                <a:solidFill>
                  <a:srgbClr val="00B050"/>
                </a:solidFill>
                <a:sym typeface="Symbol" pitchFamily="18" charset="2"/>
              </a:rPr>
              <a:t>Astronomy:</a:t>
            </a:r>
            <a:r>
              <a:rPr lang="en-US" sz="2800" dirty="0" smtClean="0">
                <a:sym typeface="Symbol" pitchFamily="18" charset="2"/>
              </a:rPr>
              <a:t> Use light travel times</a:t>
            </a:r>
            <a:r>
              <a:rPr lang="en-US" dirty="0" smtClean="0">
                <a:sym typeface="Symbol" pitchFamily="18" charset="2"/>
              </a:rPr>
              <a:t>, </a:t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i.e. </a:t>
            </a:r>
            <a:r>
              <a:rPr lang="en-US" sz="2800" i="1" dirty="0" smtClean="0">
                <a:solidFill>
                  <a:srgbClr val="FF0000"/>
                </a:solidFill>
              </a:rPr>
              <a:t>v</a:t>
            </a:r>
            <a:r>
              <a:rPr lang="en-US" sz="2800" dirty="0" smtClean="0">
                <a:solidFill>
                  <a:srgbClr val="FF0000"/>
                </a:solidFill>
              </a:rPr>
              <a:t> = 300 000 km/sec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5681" y="0"/>
            <a:ext cx="8533440" cy="1142040"/>
          </a:xfrm>
        </p:spPr>
        <p:txBody>
          <a:bodyPr>
            <a:normAutofit/>
          </a:bodyPr>
          <a:lstStyle/>
          <a:p>
            <a:pPr algn="l" defTabSz="829452">
              <a:defRPr/>
            </a:pPr>
            <a:r>
              <a:rPr lang="en-US" sz="3600" b="1" dirty="0" smtClean="0">
                <a:solidFill>
                  <a:srgbClr val="0070C0"/>
                </a:solidFill>
              </a:rPr>
              <a:t>Comparison with a standard ruler</a:t>
            </a:r>
            <a:endParaRPr lang="en-US" sz="3600" dirty="0" smtClean="0">
              <a:solidFill>
                <a:srgbClr val="0070C0"/>
              </a:solidFill>
            </a:endParaRP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3041" y="1078673"/>
            <a:ext cx="8076960" cy="5253672"/>
          </a:xfrm>
        </p:spPr>
        <p:txBody>
          <a:bodyPr/>
          <a:lstStyle/>
          <a:p>
            <a:pPr marL="311045" indent="-311045" defTabSz="829452">
              <a:defRPr/>
            </a:pPr>
            <a:r>
              <a:rPr lang="en-US" sz="2900" dirty="0" smtClean="0"/>
              <a:t>An object nearby spans a larger angle than an object of identical physical size far away</a:t>
            </a:r>
          </a:p>
          <a:p>
            <a:pPr marL="311045" indent="-311045" defTabSz="829452">
              <a:defRPr/>
            </a:pPr>
            <a:r>
              <a:rPr lang="en-US" sz="2900" dirty="0" smtClean="0"/>
              <a:t>The physical size </a:t>
            </a:r>
            <a:r>
              <a:rPr lang="en-US" sz="2900" i="1" dirty="0" smtClean="0">
                <a:solidFill>
                  <a:srgbClr val="FF0000"/>
                </a:solidFill>
              </a:rPr>
              <a:t>l</a:t>
            </a:r>
            <a:r>
              <a:rPr lang="en-US" sz="2900" dirty="0" smtClean="0"/>
              <a:t> of the object, its distance </a:t>
            </a:r>
            <a:r>
              <a:rPr lang="en-US" sz="2900" i="1" dirty="0" smtClean="0">
                <a:solidFill>
                  <a:srgbClr val="FF0000"/>
                </a:solidFill>
              </a:rPr>
              <a:t>D</a:t>
            </a:r>
            <a:r>
              <a:rPr lang="en-US" sz="2900" dirty="0" smtClean="0"/>
              <a:t> and the angle </a:t>
            </a:r>
            <a:r>
              <a:rPr lang="en-GB" sz="2900" i="1" dirty="0" smtClean="0">
                <a:solidFill>
                  <a:srgbClr val="FF0000"/>
                </a:solidFill>
              </a:rPr>
              <a:t>q</a:t>
            </a:r>
            <a:r>
              <a:rPr lang="en-US" sz="2900" dirty="0" smtClean="0"/>
              <a:t>  under which it appears are connected by simple geometrical relations. For small angles, it is</a:t>
            </a:r>
            <a:br>
              <a:rPr lang="en-US" sz="2900" dirty="0" smtClean="0"/>
            </a:br>
            <a:r>
              <a:rPr lang="en-US" sz="2900" dirty="0" smtClean="0"/>
              <a:t> 	  </a:t>
            </a:r>
            <a:r>
              <a:rPr lang="en-GB" sz="2900" i="1" dirty="0" smtClean="0">
                <a:solidFill>
                  <a:srgbClr val="FF0000"/>
                </a:solidFill>
              </a:rPr>
              <a:t>l = D </a:t>
            </a:r>
            <a:r>
              <a:rPr lang="en-GB" sz="2900" i="1" dirty="0" smtClean="0">
                <a:solidFill>
                  <a:srgbClr val="FF0000"/>
                </a:solidFill>
                <a:sym typeface="Symbol" pitchFamily="18" charset="2"/>
              </a:rPr>
              <a:t></a:t>
            </a:r>
            <a:r>
              <a:rPr lang="en-GB" sz="2900" i="1" dirty="0" smtClean="0">
                <a:solidFill>
                  <a:srgbClr val="FF0000"/>
                </a:solidFill>
              </a:rPr>
              <a:t> q  </a:t>
            </a:r>
            <a:r>
              <a:rPr lang="en-GB" sz="2900" dirty="0" smtClean="0">
                <a:solidFill>
                  <a:srgbClr val="00B050"/>
                </a:solidFill>
              </a:rPr>
              <a:t>[units !!!! </a:t>
            </a:r>
            <a:r>
              <a:rPr lang="en-GB" sz="2900" i="1" dirty="0" smtClean="0">
                <a:solidFill>
                  <a:srgbClr val="FF0000"/>
                </a:solidFill>
              </a:rPr>
              <a:t>q</a:t>
            </a:r>
            <a:r>
              <a:rPr lang="en-GB" sz="2900" dirty="0" smtClean="0">
                <a:solidFill>
                  <a:srgbClr val="FF0000"/>
                </a:solidFill>
              </a:rPr>
              <a:t>  </a:t>
            </a:r>
            <a:r>
              <a:rPr lang="en-GB" sz="2900" dirty="0" smtClean="0">
                <a:solidFill>
                  <a:srgbClr val="00B050"/>
                </a:solidFill>
              </a:rPr>
              <a:t>measured in </a:t>
            </a:r>
            <a:r>
              <a:rPr lang="en-GB" sz="2900" dirty="0" err="1" smtClean="0">
                <a:solidFill>
                  <a:srgbClr val="00B050"/>
                </a:solidFill>
              </a:rPr>
              <a:t>rad</a:t>
            </a:r>
            <a:r>
              <a:rPr lang="en-GB" sz="2900" dirty="0" smtClean="0">
                <a:solidFill>
                  <a:srgbClr val="00B050"/>
                </a:solidFill>
              </a:rPr>
              <a:t> !]</a:t>
            </a:r>
          </a:p>
          <a:p>
            <a:pPr marL="311045" indent="-311045" defTabSz="829452">
              <a:defRPr/>
            </a:pPr>
            <a:r>
              <a:rPr lang="en-GB" sz="2900" dirty="0" smtClean="0"/>
              <a:t>If the physical size </a:t>
            </a:r>
            <a:r>
              <a:rPr lang="en-US" sz="2900" i="1" dirty="0" smtClean="0">
                <a:solidFill>
                  <a:srgbClr val="FF0000"/>
                </a:solidFill>
              </a:rPr>
              <a:t>l</a:t>
            </a:r>
            <a:r>
              <a:rPr lang="en-US" sz="2900" dirty="0" smtClean="0"/>
              <a:t> </a:t>
            </a:r>
            <a:r>
              <a:rPr lang="en-GB" sz="2900" dirty="0" smtClean="0"/>
              <a:t>of an object is known (</a:t>
            </a:r>
            <a:r>
              <a:rPr lang="en-GB" sz="2900" dirty="0" smtClean="0">
                <a:solidFill>
                  <a:srgbClr val="FF0000"/>
                </a:solidFill>
                <a:sym typeface="Symbol" pitchFamily="18" charset="2"/>
              </a:rPr>
              <a:t> standard ruler</a:t>
            </a:r>
            <a:r>
              <a:rPr lang="en-GB" sz="2900" dirty="0" smtClean="0"/>
              <a:t>), its distance </a:t>
            </a:r>
            <a:r>
              <a:rPr lang="en-US" sz="2900" i="1" dirty="0" smtClean="0">
                <a:solidFill>
                  <a:srgbClr val="FF0000"/>
                </a:solidFill>
              </a:rPr>
              <a:t>D</a:t>
            </a:r>
            <a:r>
              <a:rPr lang="en-GB" sz="2900" dirty="0" smtClean="0"/>
              <a:t> can be determined by measuring the angle </a:t>
            </a:r>
            <a:r>
              <a:rPr lang="en-GB" sz="2900" i="1" dirty="0" smtClean="0">
                <a:solidFill>
                  <a:srgbClr val="FF0000"/>
                </a:solidFill>
              </a:rPr>
              <a:t>q</a:t>
            </a:r>
            <a:r>
              <a:rPr lang="en-GB" sz="2900" dirty="0" smtClean="0"/>
              <a:t>  under which the object appears</a:t>
            </a:r>
            <a:endParaRPr lang="en-US" sz="2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791200" cy="1106036"/>
          </a:xfrm>
        </p:spPr>
        <p:txBody>
          <a:bodyPr lIns="83598" tIns="41799" rIns="83598" bIns="41799" anchorCtr="0">
            <a:normAutofit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3600" b="1" dirty="0" smtClean="0">
                <a:solidFill>
                  <a:srgbClr val="0070C0"/>
                </a:solidFill>
              </a:rPr>
              <a:t>Standard Candles 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0" tIns="0" rIns="0" bIns="0"/>
          <a:lstStyle/>
          <a:p>
            <a:pPr marL="302404" indent="-30240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GB" dirty="0" smtClean="0"/>
              <a:t>Cepheid and RR </a:t>
            </a:r>
            <a:r>
              <a:rPr lang="en-GB" dirty="0" err="1" smtClean="0"/>
              <a:t>Lyrae</a:t>
            </a:r>
            <a:r>
              <a:rPr lang="en-GB" dirty="0" smtClean="0"/>
              <a:t> variables</a:t>
            </a:r>
          </a:p>
          <a:p>
            <a:pPr marL="665290" lvl="1" indent="-20880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GB" dirty="0" smtClean="0"/>
              <a:t>Pulsating stars which change in brightness with a characteristic period</a:t>
            </a:r>
          </a:p>
          <a:p>
            <a:pPr marL="665290" lvl="1" indent="-20880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GB" dirty="0" smtClean="0"/>
              <a:t>Period is proportional to absolute luminosity</a:t>
            </a:r>
          </a:p>
          <a:p>
            <a:pPr marL="665290" lvl="1" indent="-20880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GB" dirty="0" smtClean="0"/>
              <a:t>Common and bright (esp. </a:t>
            </a:r>
            <a:r>
              <a:rPr lang="en-GB" dirty="0" err="1" smtClean="0"/>
              <a:t>Cepheids</a:t>
            </a:r>
            <a:r>
              <a:rPr lang="en-GB" dirty="0" smtClean="0"/>
              <a:t>), thus visible in nearby galaxies</a:t>
            </a:r>
          </a:p>
          <a:p>
            <a:pPr marL="665290" lvl="1" indent="-208804"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  <a:defRPr/>
            </a:pPr>
            <a:r>
              <a:rPr lang="en-GB" dirty="0" smtClean="0"/>
              <a:t>Good to ~20 </a:t>
            </a:r>
            <a:r>
              <a:rPr lang="en-GB" dirty="0" err="1" smtClean="0"/>
              <a:t>Mpc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286560" y="525656"/>
            <a:ext cx="8640000" cy="566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11045" indent="-311045">
              <a:spcBef>
                <a:spcPct val="20000"/>
              </a:spcBef>
              <a:buClr>
                <a:schemeClr val="bg1"/>
              </a:buClr>
              <a:buSzPct val="60000"/>
              <a:buFont typeface="Wingdings" pitchFamily="2" charset="2"/>
              <a:buChar char="n"/>
              <a:defRPr/>
            </a:pPr>
            <a:endParaRPr lang="en-GB" sz="3600" u="sng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2800" dirty="0">
                <a:latin typeface="Verdana" pitchFamily="34" charset="0"/>
              </a:rPr>
              <a:t>Where                     and</a:t>
            </a:r>
          </a:p>
          <a:p>
            <a:pPr marL="1451541" lvl="3" indent="-207363">
              <a:spcBef>
                <a:spcPct val="20000"/>
              </a:spcBef>
              <a:buClr>
                <a:schemeClr val="tx2"/>
              </a:buClr>
              <a:defRPr/>
            </a:pPr>
            <a:endParaRPr lang="en-GB" sz="2000" dirty="0">
              <a:solidFill>
                <a:schemeClr val="accent2"/>
              </a:solidFill>
              <a:latin typeface="Verdana" pitchFamily="34" charset="0"/>
              <a:sym typeface="Symbol" pitchFamily="18" charset="2"/>
            </a:endParaRP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r>
              <a:rPr lang="en-GB" sz="2800" i="1" dirty="0" err="1">
                <a:latin typeface="Times" pitchFamily="18" charset="0"/>
                <a:sym typeface="Symbol" pitchFamily="18" charset="2"/>
              </a:rPr>
              <a:t>w</a:t>
            </a:r>
            <a:r>
              <a:rPr lang="en-GB" sz="2800" i="1" baseline="-25000" dirty="0" err="1">
                <a:latin typeface="Times" pitchFamily="18" charset="0"/>
                <a:sym typeface="Symbol" pitchFamily="18" charset="2"/>
              </a:rPr>
              <a:t>M</a:t>
            </a:r>
            <a:r>
              <a:rPr lang="en-GB" sz="2800" dirty="0">
                <a:latin typeface="Verdana" pitchFamily="34" charset="0"/>
                <a:sym typeface="Symbol" pitchFamily="18" charset="2"/>
              </a:rPr>
              <a:t>=</a:t>
            </a:r>
            <a:r>
              <a:rPr lang="en-GB" sz="2800" dirty="0">
                <a:latin typeface="Verdana" pitchFamily="34" charset="0"/>
              </a:rPr>
              <a:t> 0 (matter) 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r>
              <a:rPr lang="en-GB" sz="2800" i="1" dirty="0" err="1">
                <a:sym typeface="Symbol" pitchFamily="18" charset="2"/>
              </a:rPr>
              <a:t>w</a:t>
            </a:r>
            <a:r>
              <a:rPr lang="en-GB" sz="2800" i="1" baseline="-25000" dirty="0" err="1">
                <a:sym typeface="Symbol" pitchFamily="18" charset="2"/>
              </a:rPr>
              <a:t>R</a:t>
            </a:r>
            <a:r>
              <a:rPr lang="en-GB" sz="2800" dirty="0">
                <a:latin typeface="Verdana" pitchFamily="34" charset="0"/>
                <a:sym typeface="Symbol" pitchFamily="18" charset="2"/>
              </a:rPr>
              <a:t>=</a:t>
            </a:r>
            <a:r>
              <a:rPr lang="en-GB" sz="2800" dirty="0">
                <a:latin typeface="Verdana" pitchFamily="34" charset="0"/>
              </a:rPr>
              <a:t> </a:t>
            </a:r>
            <a:r>
              <a:rPr lang="en-GB" sz="2800" dirty="0">
                <a:latin typeface="Verdana" pitchFamily="34" charset="0"/>
                <a:cs typeface="Times New Roman" pitchFamily="18" charset="0"/>
                <a:sym typeface="Bookshelf Symbol 2" pitchFamily="2" charset="2"/>
              </a:rPr>
              <a:t>⅓</a:t>
            </a:r>
            <a:r>
              <a:rPr lang="en-GB" sz="2800" dirty="0">
                <a:latin typeface="Verdana" pitchFamily="34" charset="0"/>
              </a:rPr>
              <a:t> (radiation) </a:t>
            </a:r>
          </a:p>
          <a:p>
            <a:pPr marL="673930" lvl="1" indent="-259204">
              <a:spcBef>
                <a:spcPct val="20000"/>
              </a:spcBef>
              <a:buClr>
                <a:schemeClr val="tx1"/>
              </a:buClr>
              <a:defRPr/>
            </a:pPr>
            <a:r>
              <a:rPr lang="en-GB" sz="2800" i="1" dirty="0">
                <a:sym typeface="Symbol" pitchFamily="18" charset="2"/>
              </a:rPr>
              <a:t>w</a:t>
            </a:r>
            <a:r>
              <a:rPr lang="en-GB" sz="2800" i="1" baseline="-25000" dirty="0">
                <a:sym typeface="Symbol" pitchFamily="18" charset="2"/>
              </a:rPr>
              <a:t></a:t>
            </a:r>
            <a:r>
              <a:rPr lang="en-GB" sz="2800" dirty="0">
                <a:latin typeface="Verdana" pitchFamily="34" charset="0"/>
                <a:sym typeface="Symbol" pitchFamily="18" charset="2"/>
              </a:rPr>
              <a:t>=</a:t>
            </a:r>
            <a:r>
              <a:rPr lang="en-GB" sz="2800" dirty="0">
                <a:latin typeface="Verdana" pitchFamily="34" charset="0"/>
              </a:rPr>
              <a:t> -1 (cosmological constant/vacuum)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47200" y="1493438"/>
          <a:ext cx="8072640" cy="1389745"/>
        </p:xfrm>
        <a:graphic>
          <a:graphicData uri="http://schemas.openxmlformats.org/presentationml/2006/ole">
            <p:oleObj spid="_x0000_s182283" name="Equation" r:id="rId4" imgW="4000500" imgH="609600" progId="Equation.3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2514600" y="3657600"/>
          <a:ext cx="2067840" cy="790643"/>
        </p:xfrm>
        <a:graphic>
          <a:graphicData uri="http://schemas.openxmlformats.org/presentationml/2006/ole">
            <p:oleObj spid="_x0000_s182284" name="Equation" r:id="rId5" imgW="914400" imgH="342900" progId="Equation.3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5867400" y="3505200"/>
          <a:ext cx="1558080" cy="1058511"/>
        </p:xfrm>
        <a:graphic>
          <a:graphicData uri="http://schemas.openxmlformats.org/presentationml/2006/ole">
            <p:oleObj spid="_x0000_s182285" name="Equation" r:id="rId6" imgW="634725" imgH="431613" progId="Equation.3">
              <p:embed/>
            </p:oleObj>
          </a:graphicData>
        </a:graphic>
      </p:graphicFrame>
      <p:sp>
        <p:nvSpPr>
          <p:cNvPr id="264198" name="Text Box 6"/>
          <p:cNvSpPr txBox="1">
            <a:spLocks noChangeArrowheads="1"/>
          </p:cNvSpPr>
          <p:nvPr/>
        </p:nvSpPr>
        <p:spPr bwMode="auto">
          <a:xfrm>
            <a:off x="424800" y="318275"/>
            <a:ext cx="843264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013">
              <a:defRPr/>
            </a:pPr>
            <a:r>
              <a:rPr lang="en-US" sz="3600" dirty="0"/>
              <a:t> Luminosity distances</a:t>
            </a:r>
            <a:r>
              <a:rPr lang="en-US" sz="3600" dirty="0">
                <a:cs typeface="Arial" charset="0"/>
              </a:rPr>
              <a:t> (replaces 1/r</a:t>
            </a:r>
            <a:r>
              <a:rPr lang="en-US" sz="3600" baseline="30000" dirty="0">
                <a:cs typeface="Arial" charset="0"/>
              </a:rPr>
              <a:t>2 </a:t>
            </a:r>
            <a:r>
              <a:rPr lang="en-US" sz="3600" dirty="0">
                <a:cs typeface="Arial" charset="0"/>
              </a:rPr>
              <a:t>– law)</a:t>
            </a:r>
            <a:r>
              <a:rPr lang="en-US" sz="3600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563040" y="1"/>
            <a:ext cx="7810560" cy="591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945" tIns="41473" rIns="82945" bIns="41473">
            <a:spAutoFit/>
          </a:bodyPr>
          <a:lstStyle/>
          <a:p>
            <a:pPr lvl="1">
              <a:defRPr/>
            </a:pPr>
            <a:r>
              <a:rPr lang="en-GB" sz="3300" b="1" dirty="0"/>
              <a:t>Calibrated “standard candles</a:t>
            </a:r>
            <a:r>
              <a:rPr lang="en-GB" sz="3300" b="1" dirty="0" smtClean="0"/>
              <a:t>”</a:t>
            </a:r>
            <a:endParaRPr lang="en-US" sz="33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5800"/>
            <a:ext cx="6143605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563040" y="0"/>
            <a:ext cx="7810560" cy="10994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lvl="1">
              <a:defRPr/>
            </a:pPr>
            <a:r>
              <a:rPr lang="en-GB" sz="3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Calibrated “standard candles” </a:t>
            </a:r>
          </a:p>
          <a:p>
            <a:pPr lvl="1">
              <a:defRPr/>
            </a:pPr>
            <a:r>
              <a:rPr lang="en-GB" sz="3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(e.g., </a:t>
            </a:r>
            <a:r>
              <a:rPr lang="el-GR" sz="33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/>
              </a:rPr>
              <a:t>δ</a:t>
            </a:r>
            <a:r>
              <a:rPr lang="en-US" sz="33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/>
              </a:rPr>
              <a:t>-</a:t>
            </a:r>
            <a:r>
              <a:rPr lang="en-US" sz="33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 Antiqua"/>
              </a:rPr>
              <a:t>Cephei</a:t>
            </a:r>
            <a:r>
              <a:rPr lang="en-US" sz="33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/>
              </a:rPr>
              <a:t> stars)</a:t>
            </a:r>
            <a:endParaRPr lang="en-US" sz="33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6949" y="2438869"/>
            <a:ext cx="8310474" cy="2972588"/>
            <a:chOff x="457" y="2687"/>
            <a:chExt cx="5170" cy="1458"/>
          </a:xfrm>
        </p:grpSpPr>
        <p:pic>
          <p:nvPicPr>
            <p:cNvPr id="29701" name="Picture 5" descr="deltcep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" y="2687"/>
              <a:ext cx="2136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2" name="Picture 6" descr="pulsat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" y="2687"/>
              <a:ext cx="2972" cy="1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008106"/>
          </a:xfrm>
        </p:spPr>
        <p:txBody>
          <a:bodyPr/>
          <a:lstStyle/>
          <a:p>
            <a:pPr defTabSz="829452">
              <a:defRPr/>
            </a:pPr>
            <a:r>
              <a:rPr lang="en-GB" sz="3300" b="1" dirty="0" smtClean="0"/>
              <a:t>Distances with </a:t>
            </a:r>
            <a:r>
              <a:rPr lang="el-GR" sz="3300" b="1" dirty="0" smtClean="0"/>
              <a:t>δ</a:t>
            </a:r>
            <a:r>
              <a:rPr lang="en-US" sz="3300" b="1" dirty="0" smtClean="0"/>
              <a:t> </a:t>
            </a:r>
            <a:r>
              <a:rPr lang="en-US" sz="3300" b="1" dirty="0" err="1" smtClean="0"/>
              <a:t>Cephei</a:t>
            </a:r>
            <a:r>
              <a:rPr lang="en-US" sz="3300" b="1" dirty="0" smtClean="0"/>
              <a:t> stars</a:t>
            </a:r>
            <a:endParaRPr lang="en-GB" sz="3300" b="1" dirty="0" smtClean="0"/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8961" y="1216928"/>
            <a:ext cx="5611680" cy="441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93920" y="5811011"/>
            <a:ext cx="8432640" cy="976308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900" i="1" dirty="0"/>
              <a:t>Direct measurement of the change in angular diameter</a:t>
            </a:r>
          </a:p>
          <a:p>
            <a:pPr>
              <a:buFontTx/>
              <a:buNone/>
              <a:defRPr/>
            </a:pPr>
            <a:r>
              <a:rPr lang="en-US" sz="2900" i="1" dirty="0"/>
              <a:t>plus spectroscopic radial velocity (</a:t>
            </a:r>
            <a:r>
              <a:rPr lang="en-US" sz="2900" i="1" dirty="0" err="1"/>
              <a:t>Kervella</a:t>
            </a:r>
            <a:r>
              <a:rPr lang="en-US" sz="2900" i="1" dirty="0"/>
              <a:t> et al. 2004)</a:t>
            </a:r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80" y="180019"/>
            <a:ext cx="8229600" cy="1008106"/>
          </a:xfrm>
        </p:spPr>
        <p:txBody>
          <a:bodyPr/>
          <a:lstStyle/>
          <a:p>
            <a:pPr defTabSz="829452">
              <a:defRPr/>
            </a:pPr>
            <a:r>
              <a:rPr lang="en-GB" sz="3300" b="1" dirty="0" smtClean="0"/>
              <a:t>Distances with </a:t>
            </a:r>
            <a:r>
              <a:rPr lang="el-GR" sz="3300" b="1" dirty="0" smtClean="0"/>
              <a:t>δ</a:t>
            </a:r>
            <a:r>
              <a:rPr lang="en-US" sz="3300" b="1" dirty="0" smtClean="0"/>
              <a:t> </a:t>
            </a:r>
            <a:r>
              <a:rPr lang="en-US" sz="3300" b="1" dirty="0" err="1" smtClean="0"/>
              <a:t>Cephei</a:t>
            </a:r>
            <a:r>
              <a:rPr lang="en-US" sz="3300" b="1" dirty="0" smtClean="0"/>
              <a:t> stars</a:t>
            </a:r>
            <a:endParaRPr lang="en-GB" sz="3300" b="1" dirty="0" smtClean="0"/>
          </a:p>
        </p:txBody>
      </p:sp>
      <p:pic>
        <p:nvPicPr>
          <p:cNvPr id="168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160" y="1021068"/>
            <a:ext cx="4510080" cy="5836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8320" y="3152492"/>
            <a:ext cx="1945440" cy="1868860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>
              <a:buFontTx/>
              <a:buNone/>
              <a:defRPr/>
            </a:pPr>
            <a:r>
              <a:rPr lang="en-US" sz="2900" dirty="0"/>
              <a:t>LMC </a:t>
            </a:r>
            <a:r>
              <a:rPr lang="en-US" sz="2900" dirty="0" err="1" smtClean="0"/>
              <a:t>Cepheids</a:t>
            </a:r>
            <a:r>
              <a:rPr lang="en-US" sz="2900" dirty="0" smtClean="0"/>
              <a:t>:</a:t>
            </a:r>
          </a:p>
          <a:p>
            <a:pPr>
              <a:buFontTx/>
              <a:buNone/>
              <a:defRPr/>
            </a:pPr>
            <a:r>
              <a:rPr lang="en-US" sz="2900" dirty="0" smtClean="0"/>
              <a:t>D = (51 </a:t>
            </a:r>
            <a:r>
              <a:rPr lang="en-US" sz="2900" dirty="0" smtClean="0">
                <a:latin typeface="Book Antiqua"/>
              </a:rPr>
              <a:t>± 3)</a:t>
            </a:r>
          </a:p>
          <a:p>
            <a:pPr>
              <a:buFontTx/>
              <a:buNone/>
              <a:defRPr/>
            </a:pPr>
            <a:r>
              <a:rPr lang="en-US" sz="2900" dirty="0" err="1" smtClean="0">
                <a:latin typeface="Book Antiqua"/>
              </a:rPr>
              <a:t>kpc</a:t>
            </a:r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563040" y="0"/>
            <a:ext cx="7810560" cy="10994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lvl="1">
              <a:defRPr/>
            </a:pPr>
            <a:r>
              <a:rPr lang="en-GB" sz="3300" b="1" dirty="0"/>
              <a:t>Calibrated “standard candles” </a:t>
            </a:r>
          </a:p>
          <a:p>
            <a:pPr lvl="1">
              <a:defRPr/>
            </a:pPr>
            <a:r>
              <a:rPr lang="en-GB" sz="3300" b="1" dirty="0"/>
              <a:t>(e.g., </a:t>
            </a:r>
            <a:r>
              <a:rPr lang="el-GR" sz="3300" b="1" dirty="0">
                <a:latin typeface="Book Antiqua"/>
              </a:rPr>
              <a:t>δ</a:t>
            </a:r>
            <a:r>
              <a:rPr lang="en-US" sz="3300" b="1" dirty="0">
                <a:latin typeface="Book Antiqua"/>
              </a:rPr>
              <a:t>-</a:t>
            </a:r>
            <a:r>
              <a:rPr lang="en-US" sz="3300" b="1" dirty="0" err="1">
                <a:latin typeface="Book Antiqua"/>
              </a:rPr>
              <a:t>Cephei</a:t>
            </a:r>
            <a:r>
              <a:rPr lang="en-US" sz="3300" b="1" dirty="0">
                <a:latin typeface="Book Antiqua"/>
              </a:rPr>
              <a:t> stars)</a:t>
            </a:r>
            <a:endParaRPr lang="en-US" sz="3300" b="1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199"/>
            <a:ext cx="5638800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135381"/>
            <a:ext cx="6654209" cy="572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20980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 =</a:t>
            </a:r>
          </a:p>
          <a:p>
            <a:r>
              <a:rPr lang="en-US" sz="2800" dirty="0" smtClean="0"/>
              <a:t>(17</a:t>
            </a:r>
            <a:r>
              <a:rPr lang="en-US" sz="2800" dirty="0" smtClean="0">
                <a:latin typeface="Book Antiqua"/>
              </a:rPr>
              <a:t>±2)</a:t>
            </a:r>
          </a:p>
          <a:p>
            <a:r>
              <a:rPr lang="en-US" sz="2800" dirty="0" err="1" smtClean="0">
                <a:latin typeface="Book Antiqua"/>
              </a:rPr>
              <a:t>Mpc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3736</Words>
  <Application>Microsoft Office PowerPoint</Application>
  <PresentationFormat>On-screen Show (4:3)</PresentationFormat>
  <Paragraphs>664</Paragraphs>
  <Slides>182</Slides>
  <Notes>21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182</vt:i4>
      </vt:variant>
    </vt:vector>
  </HeadingPairs>
  <TitlesOfParts>
    <vt:vector size="185" baseType="lpstr">
      <vt:lpstr>Office Theme</vt:lpstr>
      <vt:lpstr>Equation</vt:lpstr>
      <vt:lpstr>Worksheet</vt:lpstr>
      <vt:lpstr>Slide 1</vt:lpstr>
      <vt:lpstr>Slide 2</vt:lpstr>
      <vt:lpstr>The Hubble sequence of galaxies</vt:lpstr>
      <vt:lpstr>Do ellipticals form by merging spirals ?</vt:lpstr>
      <vt:lpstr>Slide 5</vt:lpstr>
      <vt:lpstr>Slide 6</vt:lpstr>
      <vt:lpstr>Slide 7</vt:lpstr>
      <vt:lpstr>How can we see MACHOs ?</vt:lpstr>
      <vt:lpstr>Example for light bending</vt:lpstr>
      <vt:lpstr>How can we see MACHOs ?</vt:lpstr>
      <vt:lpstr>How did this work ?</vt:lpstr>
      <vt:lpstr>Light curve of a MACHO event</vt:lpstr>
      <vt:lpstr>Slide 13</vt:lpstr>
      <vt:lpstr>Slide 14</vt:lpstr>
      <vt:lpstr>Slide 15</vt:lpstr>
      <vt:lpstr>Slide 16</vt:lpstr>
      <vt:lpstr>Slide 17</vt:lpstr>
      <vt:lpstr>Overall result:</vt:lpstr>
      <vt:lpstr>Edwin Hubble  (1889-1953)</vt:lpstr>
      <vt:lpstr>Doppler effect</vt:lpstr>
      <vt:lpstr>Doppler effect</vt:lpstr>
      <vt:lpstr>The redshift-distance relation</vt:lpstr>
      <vt:lpstr>A “modern” Hubble diagram</vt:lpstr>
      <vt:lpstr>Slide 24</vt:lpstr>
      <vt:lpstr>Georgy Gamov (1904-1968)</vt:lpstr>
      <vt:lpstr>Slide 26</vt:lpstr>
      <vt:lpstr>Slide 27</vt:lpstr>
      <vt:lpstr>Last scattering surface</vt:lpstr>
      <vt:lpstr>Black body radiation</vt:lpstr>
      <vt:lpstr>Penzias and Wilson 1965</vt:lpstr>
      <vt:lpstr>Slide 31</vt:lpstr>
      <vt:lpstr>Results from WMAP</vt:lpstr>
      <vt:lpstr>The cosmic microwave background radiation (CMB)</vt:lpstr>
      <vt:lpstr>How good is the assumption of isotropy?</vt:lpstr>
      <vt:lpstr>How good is the assumption of isotropy?</vt:lpstr>
      <vt:lpstr>Slide 36</vt:lpstr>
      <vt:lpstr>Slide 37</vt:lpstr>
      <vt:lpstr>The entire Universe in one line</vt:lpstr>
      <vt:lpstr>Some effects predicted by the theory of general relativity</vt:lpstr>
      <vt:lpstr>The cosmological principle</vt:lpstr>
      <vt:lpstr>The perfect cosmological principle</vt:lpstr>
      <vt:lpstr>Homogeneity and Isotropy</vt:lpstr>
      <vt:lpstr>A metric of an expanding Universe</vt:lpstr>
      <vt:lpstr>A metric of an expanding Universe</vt:lpstr>
      <vt:lpstr>A metric of an expanding Universe</vt:lpstr>
      <vt:lpstr>A metric of an expanding Universe</vt:lpstr>
      <vt:lpstr>Euclidean (flat) geometry:</vt:lpstr>
      <vt:lpstr>Spherical geometry:</vt:lpstr>
      <vt:lpstr>Hyperbolic geometry:</vt:lpstr>
      <vt:lpstr>Can we calculate a(t) ?</vt:lpstr>
      <vt:lpstr>Can we calculate a(t) ?</vt:lpstr>
      <vt:lpstr>What is the future of that galaxy ?</vt:lpstr>
      <vt:lpstr>Let’s rewrite that a bit ...</vt:lpstr>
      <vt:lpstr>Let’s rewrite that a bit ...</vt:lpstr>
      <vt:lpstr>Let’s switch to general relativity</vt:lpstr>
      <vt:lpstr>Let’s switch to general relativity</vt:lpstr>
      <vt:lpstr>Slide 57</vt:lpstr>
      <vt:lpstr>Cosmological redshift</vt:lpstr>
      <vt:lpstr>Cosmological redshift</vt:lpstr>
      <vt:lpstr>Cosmological redshift</vt:lpstr>
      <vt:lpstr>Slide 61</vt:lpstr>
      <vt:lpstr>Slide 62</vt:lpstr>
      <vt:lpstr>The equation of state of cosmic matter: Fermi gas </vt:lpstr>
      <vt:lpstr>The equation of state of cosmic matter: general </vt:lpstr>
      <vt:lpstr>Relativistiv dgrees of freedom geff </vt:lpstr>
      <vt:lpstr>Slide 66</vt:lpstr>
      <vt:lpstr>The physics of recombination: Trecombination</vt:lpstr>
      <vt:lpstr>The physics of recombination: recombination shell </vt:lpstr>
      <vt:lpstr>CMB: ‘foreground’ subtraction </vt:lpstr>
      <vt:lpstr>Milky Way contribution </vt:lpstr>
      <vt:lpstr>Final map </vt:lpstr>
      <vt:lpstr>… and for WMAP: </vt:lpstr>
      <vt:lpstr>Progress over the years ……</vt:lpstr>
      <vt:lpstr>Where do the CMB fluctuations come from ?</vt:lpstr>
      <vt:lpstr>Can we “see” the “sound” of the universe ?</vt:lpstr>
      <vt:lpstr>How can we measure the geometry of the universe ?</vt:lpstr>
      <vt:lpstr>Measuring the Curvature of the Universe Using the CMB</vt:lpstr>
      <vt:lpstr>The CMB power spectrum and cosmological parameters</vt:lpstr>
      <vt:lpstr>The CMB power spectrum from WMAP (1yr)</vt:lpstr>
      <vt:lpstr>The CMB power spectrum from WMAP (3yr)</vt:lpstr>
      <vt:lpstr>The CMB power spectrum from WMAP (5yr)</vt:lpstr>
      <vt:lpstr>The CMB power spectrum from WMAP (7yr)</vt:lpstr>
      <vt:lpstr>WMAP 5 years  data</vt:lpstr>
      <vt:lpstr>Planck Surveyor</vt:lpstr>
      <vt:lpstr>Planck Surveyor</vt:lpstr>
      <vt:lpstr>Planck Surveyor</vt:lpstr>
      <vt:lpstr>Slide 87</vt:lpstr>
      <vt:lpstr>How do we measure distances in “daily life” ?</vt:lpstr>
      <vt:lpstr>Parallaxes</vt:lpstr>
      <vt:lpstr>Slide 90</vt:lpstr>
      <vt:lpstr>Travel time</vt:lpstr>
      <vt:lpstr>Comparison with a standard ruler</vt:lpstr>
      <vt:lpstr>Standard Candles </vt:lpstr>
      <vt:lpstr>Slide 94</vt:lpstr>
      <vt:lpstr>Slide 95</vt:lpstr>
      <vt:lpstr>Slide 96</vt:lpstr>
      <vt:lpstr>Distances with δ Cephei stars</vt:lpstr>
      <vt:lpstr>Distances with δ Cephei stars</vt:lpstr>
      <vt:lpstr>Slide 99</vt:lpstr>
      <vt:lpstr>Supernova classification</vt:lpstr>
      <vt:lpstr>Slide 101</vt:lpstr>
      <vt:lpstr>Distances with Type Ia Supernovae</vt:lpstr>
      <vt:lpstr>Hubble constant from SNe Ia</vt:lpstr>
      <vt:lpstr>Absolute Magnitudes of SNe Ia</vt:lpstr>
      <vt:lpstr>Nearby SNe Ia</vt:lpstr>
      <vt:lpstr>Correlations between peak luminosity and LC shape</vt:lpstr>
      <vt:lpstr>Light curve shape – luminosity</vt:lpstr>
      <vt:lpstr>Normalisation of the peak luminosity</vt:lpstr>
      <vt:lpstr>The nearby SN Ia sample</vt:lpstr>
      <vt:lpstr>Hubble constant from SNe Ia </vt:lpstr>
      <vt:lpstr>Measuring the deceleration parameter q0  </vt:lpstr>
      <vt:lpstr>Nobel Prize for Physics 2011....</vt:lpstr>
      <vt:lpstr>Slide 113</vt:lpstr>
      <vt:lpstr>Slide 114</vt:lpstr>
      <vt:lpstr>Slide 115</vt:lpstr>
      <vt:lpstr>So let’s measure q0 !</vt:lpstr>
      <vt:lpstr>Slide 117</vt:lpstr>
      <vt:lpstr>Friedmann’s equation for &gt;0 </vt:lpstr>
      <vt:lpstr>Most recent supernova data (January 2011) (557 SNe) </vt:lpstr>
      <vt:lpstr>The most recent Hubble diagram</vt:lpstr>
      <vt:lpstr>Slide 121</vt:lpstr>
      <vt:lpstr>Cosmological parameters from different probes</vt:lpstr>
      <vt:lpstr>H(z) reconstruction from DL</vt:lpstr>
      <vt:lpstr>H(z) reconstruction from DL</vt:lpstr>
      <vt:lpstr>Georgy Gamov (1904-1968)</vt:lpstr>
      <vt:lpstr>Abundances of elements</vt:lpstr>
      <vt:lpstr>Transforming hydrogen into helium</vt:lpstr>
      <vt:lpstr>Slide 128</vt:lpstr>
      <vt:lpstr>Slide 129</vt:lpstr>
      <vt:lpstr>Mass gap/stability gap at A=5 and 8</vt:lpstr>
      <vt:lpstr>Slide 131</vt:lpstr>
      <vt:lpstr>Primordial nucleosynthesis</vt:lpstr>
      <vt:lpstr>Primordial nucleosynthesis</vt:lpstr>
      <vt:lpstr>Slide 134</vt:lpstr>
      <vt:lpstr>Problems of the ‘standard model’ 1. ‘Flatness’: Why is Ω close to 1? </vt:lpstr>
      <vt:lpstr>Problems of the ‘standard model’ 1. ‘Flatness’: Why is Ω close to 1? </vt:lpstr>
      <vt:lpstr>Problems of the ‘standard model’ 2. ‘Horizon’: Why is the Universe so homogenous?</vt:lpstr>
      <vt:lpstr>Problems of the ‘standard model’ 2. ‘Horizon’: Why is the Universe so homogenous?</vt:lpstr>
      <vt:lpstr>Solution: Inflation?</vt:lpstr>
      <vt:lpstr>Inflation and the horizon problem</vt:lpstr>
      <vt:lpstr>Inflation and the horizon problem</vt:lpstr>
      <vt:lpstr>Inflation and the flatness problem</vt:lpstr>
      <vt:lpstr>Models for Inflation Basic idea (Guth, Sato,  Linde, …, 1981, 1982):</vt:lpstr>
      <vt:lpstr>Models for Inflation ‘Old’ vs ‘new’ inflation (Albrecht &amp; Steinhardt 1982):</vt:lpstr>
      <vt:lpstr>General acceptance of the big bang model</vt:lpstr>
      <vt:lpstr>Slide 146</vt:lpstr>
      <vt:lpstr>A galaxy census: spiral galaxies  </vt:lpstr>
      <vt:lpstr>A galaxy census: spiral galaxies  </vt:lpstr>
      <vt:lpstr>A galaxy census: elliptical galaxies  </vt:lpstr>
      <vt:lpstr>A galaxy census: other galaxies  </vt:lpstr>
      <vt:lpstr>Toomre &amp; Toomre  (mid 70s)</vt:lpstr>
      <vt:lpstr>Do ellipticals form by merging spirals ?</vt:lpstr>
      <vt:lpstr>How does structure form ?</vt:lpstr>
      <vt:lpstr>Slide 154</vt:lpstr>
      <vt:lpstr>Slide 155</vt:lpstr>
      <vt:lpstr>Slide 156</vt:lpstr>
      <vt:lpstr>Slide 157</vt:lpstr>
      <vt:lpstr>Slide 158</vt:lpstr>
      <vt:lpstr>Recent simulations (MPA group)</vt:lpstr>
      <vt:lpstr>Density fluctuations and relevant scales</vt:lpstr>
      <vt:lpstr>Jeans length and mass: dark matter </vt:lpstr>
      <vt:lpstr>Jeans length and mass: dark matter </vt:lpstr>
      <vt:lpstr>Jeans length and mass: baryonic matter </vt:lpstr>
      <vt:lpstr>Jeans length and mass: baryonic matter </vt:lpstr>
      <vt:lpstr>Can astronomy help to discriminate between neutrinos and neutralinos ?</vt:lpstr>
      <vt:lpstr>Can astronomy help to discriminate between hot and cold dark matter ?</vt:lpstr>
      <vt:lpstr>Structure formation: HDM vs CDM</vt:lpstr>
      <vt:lpstr>Structure formation: HDM vs CDM</vt:lpstr>
      <vt:lpstr>Structure formation: HDM vs CDM</vt:lpstr>
      <vt:lpstr>Recent simulations (MPA group)</vt:lpstr>
      <vt:lpstr>A voyage through a CDM universe</vt:lpstr>
      <vt:lpstr>Slide 172</vt:lpstr>
      <vt:lpstr>Slide 173</vt:lpstr>
      <vt:lpstr>Slide 174</vt:lpstr>
      <vt:lpstr>Slide 175</vt:lpstr>
      <vt:lpstr>Hierarchical galaxy formation</vt:lpstr>
      <vt:lpstr>Slide 177</vt:lpstr>
      <vt:lpstr>Slide 178</vt:lpstr>
      <vt:lpstr>Slide 179</vt:lpstr>
      <vt:lpstr>Slide 180</vt:lpstr>
      <vt:lpstr>Slide 181</vt:lpstr>
      <vt:lpstr>Slide 182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Wolfgang Hillebrandt</cp:lastModifiedBy>
  <cp:revision>37</cp:revision>
  <dcterms:created xsi:type="dcterms:W3CDTF">2006-08-16T00:00:00Z</dcterms:created>
  <dcterms:modified xsi:type="dcterms:W3CDTF">2012-02-01T13:41:32Z</dcterms:modified>
</cp:coreProperties>
</file>