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56" r:id="rId3"/>
    <p:sldMasterId id="2147483804" r:id="rId4"/>
    <p:sldMasterId id="2147483835" r:id="rId5"/>
    <p:sldMasterId id="2147483847" r:id="rId6"/>
  </p:sldMasterIdLst>
  <p:notesMasterIdLst>
    <p:notesMasterId r:id="rId39"/>
  </p:notesMasterIdLst>
  <p:sldIdLst>
    <p:sldId id="256" r:id="rId7"/>
    <p:sldId id="257" r:id="rId8"/>
    <p:sldId id="356" r:id="rId9"/>
    <p:sldId id="347" r:id="rId10"/>
    <p:sldId id="350" r:id="rId11"/>
    <p:sldId id="333" r:id="rId12"/>
    <p:sldId id="334" r:id="rId13"/>
    <p:sldId id="284" r:id="rId14"/>
    <p:sldId id="352" r:id="rId15"/>
    <p:sldId id="353" r:id="rId16"/>
    <p:sldId id="354" r:id="rId17"/>
    <p:sldId id="264" r:id="rId18"/>
    <p:sldId id="355" r:id="rId19"/>
    <p:sldId id="338" r:id="rId20"/>
    <p:sldId id="345" r:id="rId21"/>
    <p:sldId id="349" r:id="rId22"/>
    <p:sldId id="344" r:id="rId23"/>
    <p:sldId id="358" r:id="rId24"/>
    <p:sldId id="342" r:id="rId25"/>
    <p:sldId id="348" r:id="rId26"/>
    <p:sldId id="359" r:id="rId27"/>
    <p:sldId id="357" r:id="rId28"/>
    <p:sldId id="318" r:id="rId29"/>
    <p:sldId id="302" r:id="rId30"/>
    <p:sldId id="301" r:id="rId31"/>
    <p:sldId id="303" r:id="rId32"/>
    <p:sldId id="304" r:id="rId33"/>
    <p:sldId id="319" r:id="rId34"/>
    <p:sldId id="360" r:id="rId35"/>
    <p:sldId id="361" r:id="rId36"/>
    <p:sldId id="332" r:id="rId37"/>
    <p:sldId id="33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s-Walter Rix" initials="H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1"/>
    <p:restoredTop sz="94648"/>
  </p:normalViewPr>
  <p:slideViewPr>
    <p:cSldViewPr snapToGrid="0" snapToObjects="1">
      <p:cViewPr>
        <p:scale>
          <a:sx n="145" d="100"/>
          <a:sy n="145" d="100"/>
        </p:scale>
        <p:origin x="-528" y="-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7-29T02:36:40.171" idx="1">
    <p:pos x="1920" y="1600"/>
    <p:text>If the Milky Way were as simple as a Rothko painting, we might not need dense sampling.
But, it may be more like a Basquiat painting
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BA711-FD7A-7D45-B8E6-3B27E8197FCD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A72EC-8176-7B44-8E67-B0A528394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0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Theory can make stars move far from their birth</a:t>
            </a:r>
            <a:r>
              <a:rPr lang="en-US" baseline="0" dirty="0" smtClean="0"/>
              <a:t> radii! Note that these measurements are the stars of all ages at the present time. But can’t just move any old star, need a young one! An open question is where is the metal-rich gas that made these stars?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8E154-DA0A-CB45-84F0-4730B42443C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Exact age depends on </a:t>
            </a:r>
            <a:r>
              <a:rPr lang="en-US" dirty="0" err="1" smtClean="0"/>
              <a:t>metallicity</a:t>
            </a:r>
            <a:endParaRPr lang="en-US" dirty="0" smtClean="0"/>
          </a:p>
          <a:p>
            <a:r>
              <a:rPr lang="en-US" dirty="0" smtClean="0"/>
              <a:t>Can’t explain</a:t>
            </a:r>
            <a:r>
              <a:rPr lang="en-US" baseline="0" dirty="0" smtClean="0"/>
              <a:t> this by the slight mass-</a:t>
            </a:r>
            <a:r>
              <a:rPr lang="en-US" baseline="0" dirty="0" err="1" smtClean="0"/>
              <a:t>metallicity</a:t>
            </a:r>
            <a:r>
              <a:rPr lang="en-US" baseline="0" dirty="0" smtClean="0"/>
              <a:t> dependence, Z height or anything else we’ve tried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8E154-DA0A-CB45-84F0-4730B42443C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81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82195-D9D2-3E45-8AD0-F9107F4619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562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G-H limit is to get the reddened</a:t>
            </a:r>
            <a:r>
              <a:rPr lang="en-US" baseline="0" dirty="0" smtClean="0"/>
              <a:t> stars that the Gaia RVS will  not get good stellar parameters/abundances for, but will have proper motions (and in some cases distances). As the figure on the right shows, we will go deep into the dust-obscured disk.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3B44B-6A6E-604A-8351-D74FDF0B50C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79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the Milky Way were as simple as a Rothko painting, we might not need dense sampling.</a:t>
            </a:r>
          </a:p>
          <a:p>
            <a:r>
              <a:t>But, it may be more like a Basquiat painting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small fraction of the HR diagram from Gaia DR1 (there were 1 million, I’ve plotted</a:t>
            </a:r>
            <a:r>
              <a:rPr lang="en-US" baseline="0" dirty="0" smtClean="0"/>
              <a:t> around 10,000) </a:t>
            </a:r>
            <a:r>
              <a:rPr lang="en-US" dirty="0" smtClean="0"/>
              <a:t>If you need numbers for these,</a:t>
            </a:r>
            <a:r>
              <a:rPr lang="en-US" baseline="0" dirty="0" smtClean="0"/>
              <a:t> Table J,1 in the Sloan proposal has them.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3B44B-6A6E-604A-8351-D74FDF0B50C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474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Extra Figure: See caption in SDSS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3B44B-6A6E-604A-8351-D74FDF0B50C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44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592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97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125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089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3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548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86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38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691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168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829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592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970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12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089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3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548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8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382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691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168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829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592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970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125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089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3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54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86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382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691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168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829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 descr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 descr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Shape 83" descr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Calibri"/>
                <a:ea typeface="Calibri"/>
                <a:cs typeface="Calibri"/>
              </a:rPr>
              <a:pPr/>
              <a:t>‹#›</a:t>
            </a:fld>
            <a:endParaRPr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8517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660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978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39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9238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3871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3489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874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7888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5220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756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058050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898585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34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34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5E27F26-71F0-D94C-952C-3ECE8D9073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DEDFF73-A6EB-C548-81D7-6BE14BBD2C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34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latin typeface="Calibri"/>
                <a:ea typeface="Calibri"/>
                <a:cs typeface="Calibri"/>
                <a:sym typeface="Calibri"/>
              </a:rPr>
              <a:pPr defTabSz="457200" hangingPunct="0"/>
              <a:t>‹#›</a:t>
            </a:fld>
            <a:endParaRPr kern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65581AF-9735-4A4D-AC31-E17D03B15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6/18/18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3812720-531D-0B4B-B2C9-331D5A26B4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6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jp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jpg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38.tif"/><Relationship Id="rId3" Type="http://schemas.openxmlformats.org/officeDocument/2006/relationships/image" Target="../media/image39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jp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69" y="1266093"/>
            <a:ext cx="3340725" cy="4841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1794" y="277386"/>
            <a:ext cx="7392206" cy="773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04514" y="334040"/>
            <a:ext cx="3126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rgbClr val="FFFF00"/>
                </a:solidFill>
                <a:latin typeface="Arial"/>
                <a:cs typeface="Arial"/>
              </a:rPr>
              <a:t>From Stars</a:t>
            </a:r>
            <a:endParaRPr lang="en-US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152032"/>
            <a:ext cx="6248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Arial"/>
                <a:cs typeface="Arial"/>
              </a:rPr>
              <a:t>Jennifer Johnson</a:t>
            </a:r>
          </a:p>
          <a:p>
            <a:r>
              <a:rPr lang="en-US" sz="4400" dirty="0" smtClean="0">
                <a:solidFill>
                  <a:srgbClr val="FFFF00"/>
                </a:solidFill>
                <a:latin typeface="Arial"/>
                <a:cs typeface="Arial"/>
              </a:rPr>
              <a:t>Ohio State University</a:t>
            </a:r>
            <a:endParaRPr lang="en-US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0699" y="2743036"/>
            <a:ext cx="3126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rgbClr val="FFFF00"/>
                </a:solidFill>
                <a:latin typeface="Arial"/>
                <a:cs typeface="Arial"/>
              </a:rPr>
              <a:t>To Galaxies</a:t>
            </a:r>
            <a:endParaRPr lang="en-US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81" y="103155"/>
            <a:ext cx="3860800" cy="281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97" y="5071296"/>
            <a:ext cx="2384911" cy="13413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3561" y="4167644"/>
            <a:ext cx="3493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smtClean="0">
                <a:solidFill>
                  <a:srgbClr val="FFFF00"/>
                </a:solidFill>
                <a:latin typeface="Arial"/>
                <a:cs typeface="Arial"/>
              </a:rPr>
              <a:t>And Planets</a:t>
            </a:r>
            <a:endParaRPr lang="en-US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0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ss_285.95_38.5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2" y="211171"/>
            <a:ext cx="8845153" cy="6360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Content Placeholder 2" descr="cn_logg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78" r="-34578"/>
          <a:stretch>
            <a:fillRect/>
          </a:stretch>
        </p:blipFill>
        <p:spPr>
          <a:xfrm>
            <a:off x="1259232" y="618327"/>
            <a:ext cx="9771868" cy="5374151"/>
          </a:xfrm>
        </p:spPr>
      </p:pic>
      <p:sp>
        <p:nvSpPr>
          <p:cNvPr id="6" name="TextBox 5"/>
          <p:cNvSpPr txBox="1"/>
          <p:nvPr/>
        </p:nvSpPr>
        <p:spPr>
          <a:xfrm>
            <a:off x="314945" y="1253365"/>
            <a:ext cx="28430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 smtClean="0">
                <a:solidFill>
                  <a:prstClr val="white"/>
                </a:solidFill>
                <a:latin typeface="Calibri"/>
              </a:rPr>
              <a:t>C/N and its discontents</a:t>
            </a:r>
          </a:p>
          <a:p>
            <a:pPr defTabSz="457200"/>
            <a:endParaRPr lang="en-US" sz="3600" dirty="0">
              <a:solidFill>
                <a:prstClr val="white"/>
              </a:solidFill>
              <a:latin typeface="Calibri"/>
            </a:endParaRPr>
          </a:p>
          <a:p>
            <a:pPr marL="571500" indent="-571500" defTabSz="457200">
              <a:buFont typeface="Arial"/>
              <a:buChar char="•"/>
            </a:pPr>
            <a:r>
              <a:rPr lang="en-US" sz="3600" dirty="0" smtClean="0">
                <a:solidFill>
                  <a:prstClr val="white"/>
                </a:solidFill>
                <a:latin typeface="Calibri"/>
              </a:rPr>
              <a:t>Chemical evolution</a:t>
            </a:r>
          </a:p>
          <a:p>
            <a:pPr marL="571500" indent="-571500" defTabSz="457200">
              <a:buFont typeface="Arial"/>
              <a:buChar char="•"/>
            </a:pPr>
            <a:r>
              <a:rPr lang="en-US" sz="3600" dirty="0" smtClean="0">
                <a:solidFill>
                  <a:prstClr val="white"/>
                </a:solidFill>
                <a:latin typeface="Calibri"/>
              </a:rPr>
              <a:t>Extra-mixing</a:t>
            </a: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945" y="6119432"/>
            <a:ext cx="58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Shetrone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Tayar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et al., in prep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3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Extra-mixing &amp; Chemical Evolution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59556" y="6025444"/>
            <a:ext cx="58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Shetrone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Tayar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et al., in prep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2" descr="cn_log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78" r="-34578" b="78421"/>
          <a:stretch/>
        </p:blipFill>
        <p:spPr>
          <a:xfrm>
            <a:off x="-2621324" y="2396328"/>
            <a:ext cx="14460546" cy="16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49" y="274638"/>
            <a:ext cx="88627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Red Giant Branch Models Currently Fail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tayar_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" t="7317" r="4360" b="12130"/>
          <a:stretch/>
        </p:blipFill>
        <p:spPr>
          <a:xfrm>
            <a:off x="3406053" y="1696534"/>
            <a:ext cx="5138596" cy="4916929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6146286"/>
            <a:ext cx="252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Tayar</a:t>
            </a:r>
            <a:r>
              <a:rPr lang="en-US" dirty="0" smtClean="0"/>
              <a:t> et al.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ss_285.95_38.5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2" y="211171"/>
            <a:ext cx="8845153" cy="6360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Towards Absolute Ages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epstein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36" r="-2103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5847135" y="6126163"/>
            <a:ext cx="319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Epstein et al. 2014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did the close companions go?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13" y="1600200"/>
            <a:ext cx="5935974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7200" y="6126163"/>
            <a:ext cx="362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Badenes</a:t>
            </a:r>
            <a:r>
              <a:rPr lang="en-US" dirty="0" smtClean="0"/>
              <a:t>+ 2018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4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Swallowing companions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25" y="1600200"/>
            <a:ext cx="6237149" cy="4525963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6126163"/>
            <a:ext cx="362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Badenes</a:t>
            </a:r>
            <a:r>
              <a:rPr lang="en-US" dirty="0" smtClean="0">
                <a:solidFill>
                  <a:schemeClr val="bg1"/>
                </a:solidFill>
              </a:rPr>
              <a:t>+ 2018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Metallicity and Binaries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98" y="1600200"/>
            <a:ext cx="5654603" cy="4525963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6126163"/>
            <a:ext cx="362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Badenes</a:t>
            </a:r>
            <a:r>
              <a:rPr lang="en-US" dirty="0" smtClean="0">
                <a:solidFill>
                  <a:schemeClr val="bg1"/>
                </a:solidFill>
              </a:rPr>
              <a:t>+ 2018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we can &amp; cannot do for geophysics of exoplanets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0277" cy="48474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We do not understand all of the geophysics of Earth, let alone the solar system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Plate tectonics as necessary for climate control is not at all certain</a:t>
            </a:r>
          </a:p>
          <a:p>
            <a:pPr marL="400050" lvl="1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We should have a retreat (or a Max-Planck department)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However, we can say (based on physics) whether a planet is more or less to </a:t>
            </a:r>
            <a:r>
              <a:rPr lang="en-US" sz="3000" dirty="0" err="1" smtClean="0">
                <a:solidFill>
                  <a:schemeClr val="bg1"/>
                </a:solidFill>
              </a:rPr>
              <a:t>convect</a:t>
            </a:r>
            <a:r>
              <a:rPr lang="en-US" sz="3000" dirty="0" smtClean="0">
                <a:solidFill>
                  <a:schemeClr val="bg1"/>
                </a:solidFill>
              </a:rPr>
              <a:t>, and this is interesting information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Testable: Effects on mass-radius relations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We can study stellar activity even if we don’t understand the Sun!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7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Measuring the composition of planet-hosting stars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5361557" cy="4525963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17" y="1598690"/>
            <a:ext cx="4064168" cy="2640226"/>
          </a:xfrm>
          <a:prstGeom prst="rect">
            <a:avLst/>
          </a:prstGeom>
          <a:ln w="19050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" y="1005254"/>
            <a:ext cx="2743200" cy="5397500"/>
          </a:xfrm>
          <a:prstGeom prst="rect">
            <a:avLst/>
          </a:prstGeom>
          <a:ln w="1905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49108" y="5439508"/>
            <a:ext cx="263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Souto</a:t>
            </a:r>
            <a:r>
              <a:rPr lang="en-US" dirty="0" smtClean="0">
                <a:solidFill>
                  <a:schemeClr val="bg1"/>
                </a:solidFill>
              </a:rPr>
              <a:t> et al. 2017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Kepler-138 and -186</a:t>
            </a:r>
          </a:p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lso Ross 128 coming soon!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slider-keplers-5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4341"/>
          <a:stretch>
            <a:fillRect/>
          </a:stretch>
        </p:blipFill>
        <p:spPr>
          <a:xfrm>
            <a:off x="0" y="0"/>
            <a:ext cx="9069050" cy="4968226"/>
          </a:xfr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5580450" y="5124219"/>
            <a:ext cx="3465856" cy="1635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80"/>
              </a:lnSpc>
              <a:spcBef>
                <a:spcPts val="0"/>
              </a:spcBef>
            </a:pPr>
            <a:endParaRPr lang="en-US" sz="41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Subtitle 3"/>
          <p:cNvSpPr txBox="1">
            <a:spLocks/>
          </p:cNvSpPr>
          <p:nvPr/>
        </p:nvSpPr>
        <p:spPr>
          <a:xfrm>
            <a:off x="5367237" y="201959"/>
            <a:ext cx="3569563" cy="978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80"/>
              </a:lnSpc>
              <a:spcBef>
                <a:spcPts val="0"/>
              </a:spcBef>
            </a:pPr>
            <a:r>
              <a:rPr lang="en-US" sz="4100" b="1" dirty="0" smtClean="0">
                <a:solidFill>
                  <a:srgbClr val="FFFFFF"/>
                </a:solidFill>
                <a:latin typeface="Calibri"/>
              </a:rPr>
              <a:t>	</a:t>
            </a:r>
          </a:p>
          <a:p>
            <a:pPr>
              <a:lnSpc>
                <a:spcPts val="3680"/>
              </a:lnSpc>
              <a:spcBef>
                <a:spcPts val="0"/>
              </a:spcBef>
            </a:pPr>
            <a:endParaRPr lang="en-US" sz="4100" dirty="0" smtClean="0">
              <a:solidFill>
                <a:srgbClr val="FFFFFF"/>
              </a:solidFill>
              <a:latin typeface="Calibri"/>
            </a:endParaRPr>
          </a:p>
          <a:p>
            <a:pPr>
              <a:lnSpc>
                <a:spcPts val="3680"/>
              </a:lnSpc>
              <a:spcBef>
                <a:spcPts val="0"/>
              </a:spcBef>
            </a:pPr>
            <a:endParaRPr lang="en-US" sz="41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530" t="13011" r="28849" b="38284"/>
          <a:stretch/>
        </p:blipFill>
        <p:spPr>
          <a:xfrm>
            <a:off x="4582494" y="4842833"/>
            <a:ext cx="997956" cy="1360894"/>
          </a:xfrm>
          <a:prstGeom prst="rect">
            <a:avLst/>
          </a:prstGeom>
        </p:spPr>
      </p:pic>
      <p:pic>
        <p:nvPicPr>
          <p:cNvPr id="7" name="Picture 6" descr="CaymanUnterbor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6" t="17636" r="39553" b="26812"/>
          <a:stretch/>
        </p:blipFill>
        <p:spPr>
          <a:xfrm>
            <a:off x="457200" y="4921754"/>
            <a:ext cx="921704" cy="1209629"/>
          </a:xfrm>
          <a:prstGeom prst="rect">
            <a:avLst/>
          </a:prstGeom>
        </p:spPr>
      </p:pic>
      <p:pic>
        <p:nvPicPr>
          <p:cNvPr id="9" name="Picture 8" descr="HeadShotPanero201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9" t="7616" r="25890" b="19491"/>
          <a:stretch/>
        </p:blipFill>
        <p:spPr>
          <a:xfrm>
            <a:off x="3095466" y="4878115"/>
            <a:ext cx="1091680" cy="1253268"/>
          </a:xfrm>
          <a:prstGeom prst="rect">
            <a:avLst/>
          </a:prstGeom>
        </p:spPr>
      </p:pic>
      <p:pic>
        <p:nvPicPr>
          <p:cNvPr id="10" name="Picture 9" descr="headshot_johanna_teske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66" y="4921753"/>
            <a:ext cx="1209629" cy="12096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037" y="6203727"/>
            <a:ext cx="582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C. </a:t>
            </a:r>
            <a:r>
              <a:rPr lang="en-US" dirty="0" err="1" smtClean="0">
                <a:solidFill>
                  <a:schemeClr val="bg1"/>
                </a:solidFill>
              </a:rPr>
              <a:t>Unterborn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J. </a:t>
            </a:r>
            <a:r>
              <a:rPr lang="en-US" dirty="0" err="1" smtClean="0">
                <a:solidFill>
                  <a:schemeClr val="bg1"/>
                </a:solidFill>
              </a:rPr>
              <a:t>Teske</a:t>
            </a:r>
            <a:r>
              <a:rPr lang="en-US" dirty="0" smtClean="0">
                <a:solidFill>
                  <a:schemeClr val="bg1"/>
                </a:solidFill>
              </a:rPr>
              <a:t>             W. </a:t>
            </a:r>
            <a:r>
              <a:rPr lang="en-US" dirty="0" err="1" smtClean="0">
                <a:solidFill>
                  <a:schemeClr val="bg1"/>
                </a:solidFill>
              </a:rPr>
              <a:t>Panero</a:t>
            </a:r>
            <a:r>
              <a:rPr lang="en-US" dirty="0" smtClean="0">
                <a:solidFill>
                  <a:schemeClr val="bg1"/>
                </a:solidFill>
              </a:rPr>
              <a:t>        S. Hull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6801" y="1717538"/>
            <a:ext cx="7709999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 can test whether this is correct by its effect on the mass-radius relation for the </a:t>
            </a:r>
            <a:r>
              <a:rPr lang="en-US" sz="3600" i="1" dirty="0" smtClean="0"/>
              <a:t>best measured</a:t>
            </a:r>
            <a:r>
              <a:rPr lang="en-US" sz="3600" dirty="0" smtClean="0"/>
              <a:t> TESS rocky worlds (closer is better – don’t need to be habitable)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449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big thank-you!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To all the previous speakers, for their excellent thought-provoking talks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and for setting up my talk so well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To the organizers, for this lively conference that did what it set out to do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and was aimed at me specifically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7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3" y="274638"/>
            <a:ext cx="854165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Sink or Swim?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968047" y="1417638"/>
            <a:ext cx="6175955" cy="0"/>
          </a:xfrm>
          <a:prstGeom prst="line">
            <a:avLst/>
          </a:prstGeom>
          <a:ln w="139700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23143" y="2485571"/>
            <a:ext cx="689428" cy="272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56" y="1922463"/>
            <a:ext cx="5607638" cy="4525962"/>
          </a:xfrm>
        </p:spPr>
      </p:pic>
      <p:sp>
        <p:nvSpPr>
          <p:cNvPr id="8" name="TextBox 7"/>
          <p:cNvSpPr txBox="1"/>
          <p:nvPr/>
        </p:nvSpPr>
        <p:spPr>
          <a:xfrm>
            <a:off x="351692" y="6072554"/>
            <a:ext cx="261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Unterborn</a:t>
            </a:r>
            <a:r>
              <a:rPr lang="en-US" dirty="0" smtClean="0"/>
              <a:t>+ 2018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7" y="1673408"/>
            <a:ext cx="6430178" cy="42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3" y="274638"/>
            <a:ext cx="854165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Sink or Swim?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968047" y="1417638"/>
            <a:ext cx="6175955" cy="0"/>
          </a:xfrm>
          <a:prstGeom prst="line">
            <a:avLst/>
          </a:prstGeom>
          <a:ln w="139700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23143" y="2485571"/>
            <a:ext cx="689428" cy="272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1692" y="6072554"/>
            <a:ext cx="261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Unterborn</a:t>
            </a:r>
            <a:r>
              <a:rPr lang="en-US" smtClean="0"/>
              <a:t>+ 2018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8" t="-110" r="34330"/>
          <a:stretch/>
        </p:blipFill>
        <p:spPr>
          <a:xfrm>
            <a:off x="3094893" y="1582615"/>
            <a:ext cx="3733998" cy="48592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100"/>
            <a:ext cx="9144000" cy="34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3" y="274638"/>
            <a:ext cx="854165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The Earth as an Exoplanet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968047" y="1417638"/>
            <a:ext cx="6175955" cy="0"/>
          </a:xfrm>
          <a:prstGeom prst="line">
            <a:avLst/>
          </a:prstGeom>
          <a:ln w="139700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23143" y="2485571"/>
            <a:ext cx="689428" cy="272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62" y="1765097"/>
            <a:ext cx="5263417" cy="4431797"/>
          </a:xfrm>
        </p:spPr>
      </p:pic>
      <p:sp>
        <p:nvSpPr>
          <p:cNvPr id="6" name="TextBox 5"/>
          <p:cNvSpPr txBox="1"/>
          <p:nvPr/>
        </p:nvSpPr>
        <p:spPr>
          <a:xfrm>
            <a:off x="457200" y="6084277"/>
            <a:ext cx="251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Unterborn</a:t>
            </a:r>
            <a:r>
              <a:rPr lang="en-US" dirty="0" smtClean="0"/>
              <a:t>+ 2016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Future &amp; SDSS-V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sdss-v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48" b="-385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552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Milky Way Mapper – Galactic Genesis</a:t>
            </a:r>
            <a:endParaRPr lang="en-US" dirty="0"/>
          </a:p>
        </p:txBody>
      </p:sp>
      <p:pic>
        <p:nvPicPr>
          <p:cNvPr id="6" name="Content Placeholder 5" descr="APOGEE_vs_GG_face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52" r="-4352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620544" y="5943601"/>
            <a:ext cx="75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~5 million stars with H &lt; 11 mag, G-H &gt; 3.5 mag, S/N &gt; 40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824" y="6419334"/>
            <a:ext cx="231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Figure by J. Bird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00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.png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8300" y="1333500"/>
            <a:ext cx="5847589" cy="4178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2.png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3632" y="1359803"/>
            <a:ext cx="5847589" cy="4178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3.png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3632" y="1359803"/>
            <a:ext cx="5847589" cy="4178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4.png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8300" y="1359803"/>
            <a:ext cx="5847589" cy="4178809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 descr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Densely sampling galactic stars matters</a:t>
            </a:r>
          </a:p>
        </p:txBody>
      </p:sp>
      <p:sp>
        <p:nvSpPr>
          <p:cNvPr id="117" name="Shape 117" descr="TextBox 6"/>
          <p:cNvSpPr/>
          <p:nvPr/>
        </p:nvSpPr>
        <p:spPr>
          <a:xfrm>
            <a:off x="5134431" y="6499568"/>
            <a:ext cx="2130244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 hangingPunct="0"/>
            <a:r>
              <a: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courtesy: Jon Bird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 advAuto="0"/>
      <p:bldP spid="112" grpId="1" animBg="1" advAuto="0"/>
      <p:bldP spid="113" grpId="0" animBg="1" advAuto="0"/>
      <p:bldP spid="113" grpId="1" animBg="1" advAuto="0"/>
      <p:bldP spid="114" grpId="0" animBg="1" advAuto="0"/>
      <p:bldP spid="114" grpId="1" animBg="1" advAuto="0"/>
      <p:bldP spid="115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Milky Way Mapper – Stellar Astrophysics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22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AS4’s all-sky multi-epoch spectroscopy is an awesome machine for stellar science. Hundreds of thousands of stars in each category:</a:t>
            </a:r>
          </a:p>
          <a:p>
            <a:r>
              <a:rPr lang="en-US" sz="2400" dirty="0" smtClean="0"/>
              <a:t>Synergy with </a:t>
            </a:r>
            <a:r>
              <a:rPr lang="en-US" sz="2400" dirty="0" err="1" smtClean="0"/>
              <a:t>asteroseismology</a:t>
            </a:r>
            <a:r>
              <a:rPr lang="en-US" sz="2400" dirty="0" smtClean="0"/>
              <a:t> &amp; transit studies with TESS &amp; PLATO</a:t>
            </a:r>
          </a:p>
          <a:p>
            <a:r>
              <a:rPr lang="en-US" sz="2400" dirty="0" smtClean="0"/>
              <a:t>RVs across the HR diagram for binary studies at all masses</a:t>
            </a:r>
          </a:p>
          <a:p>
            <a:r>
              <a:rPr lang="en-US" sz="2400" dirty="0" smtClean="0"/>
              <a:t>IR spectra for census in SF regions &amp; tie to ISM</a:t>
            </a:r>
          </a:p>
          <a:p>
            <a:r>
              <a:rPr lang="en-US" sz="2400" dirty="0" smtClean="0"/>
              <a:t>Age info for evolved stars in binaries/white dwarfs/&amp; red giants (core of GG proposal)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Content Placeholder 5" descr="hr_gg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113" r="3910" b="-2542"/>
          <a:stretch/>
        </p:blipFill>
        <p:spPr>
          <a:xfrm>
            <a:off x="4495800" y="1839259"/>
            <a:ext cx="4648200" cy="3868271"/>
          </a:xfrm>
        </p:spPr>
      </p:pic>
      <p:sp>
        <p:nvSpPr>
          <p:cNvPr id="5" name="TextBox 4"/>
          <p:cNvSpPr txBox="1"/>
          <p:nvPr/>
        </p:nvSpPr>
        <p:spPr>
          <a:xfrm>
            <a:off x="4616824" y="6092630"/>
            <a:ext cx="437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Figure by L. MacArthur/D. Hogg/J. Johnson</a:t>
            </a: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7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Milky Way Mapper – Binary Studies</a:t>
            </a:r>
            <a:endParaRPr lang="en-US" dirty="0"/>
          </a:p>
        </p:txBody>
      </p:sp>
      <p:pic>
        <p:nvPicPr>
          <p:cNvPr id="4" name="Content Placeholder 3" descr="binary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t="9918" r="4040" b="5272"/>
          <a:stretch/>
        </p:blipFill>
        <p:spPr>
          <a:xfrm>
            <a:off x="880305" y="1417638"/>
            <a:ext cx="7590837" cy="5022461"/>
          </a:xfrm>
        </p:spPr>
      </p:pic>
      <p:sp>
        <p:nvSpPr>
          <p:cNvPr id="5" name="TextBox 4"/>
          <p:cNvSpPr txBox="1"/>
          <p:nvPr/>
        </p:nvSpPr>
        <p:spPr>
          <a:xfrm>
            <a:off x="457200" y="6233890"/>
            <a:ext cx="238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Figure by J. Johnson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3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TESS</a:t>
            </a:r>
            <a:r>
              <a:rPr lang="en-US" dirty="0">
                <a:solidFill>
                  <a:srgbClr val="FFFF00"/>
                </a:solidFill>
              </a:rPr>
              <a:t> &amp; Galactic Archaeology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8" descr="tess_galax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3676" r="3944" b="3367"/>
          <a:stretch/>
        </p:blipFill>
        <p:spPr>
          <a:xfrm>
            <a:off x="457200" y="2070861"/>
            <a:ext cx="8101819" cy="4207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073" y="5853633"/>
            <a:ext cx="285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Luminosities from Gaia will be a vital part of understanding these data.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8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152270" y="496720"/>
            <a:ext cx="8429022" cy="110934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sz="2700" dirty="0"/>
              <a:t>Resolving these scales offers a qualitatively different view of the ISM and requires targeting </a:t>
            </a:r>
            <a:r>
              <a:rPr sz="2700" b="1" dirty="0">
                <a:latin typeface="Helvetica"/>
                <a:ea typeface="Helvetica"/>
                <a:cs typeface="Helvetica"/>
                <a:sym typeface="Helvetica"/>
              </a:rPr>
              <a:t>very nearby galaxies</a:t>
            </a:r>
            <a:r>
              <a:rPr dirty="0"/>
              <a:t>.</a:t>
            </a:r>
          </a:p>
        </p:txBody>
      </p:sp>
      <p:pic>
        <p:nvPicPr>
          <p:cNvPr id="116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923979" y="1814216"/>
            <a:ext cx="7313415" cy="2437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6276" y="4223742"/>
            <a:ext cx="4848821" cy="246459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1026915" y="2425899"/>
            <a:ext cx="1700362" cy="1700037"/>
          </a:xfrm>
          <a:prstGeom prst="ellipse">
            <a:avLst/>
          </a:prstGeom>
          <a:ln w="127000">
            <a:solidFill>
              <a:schemeClr val="accent1">
                <a:satOff val="-3355"/>
                <a:lumOff val="26614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C82506"/>
                </a:solidFill>
              </a:defRPr>
            </a:pPr>
            <a:endParaRPr sz="1700" kern="0">
              <a:solidFill>
                <a:srgbClr val="C82506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9" name="Shape 119"/>
          <p:cNvSpPr/>
          <p:nvPr/>
        </p:nvSpPr>
        <p:spPr>
          <a:xfrm rot="16200000">
            <a:off x="53326" y="3045088"/>
            <a:ext cx="129828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30" hangingPunct="0"/>
            <a:r>
              <a:rPr sz="2500" kern="0">
                <a:solidFill>
                  <a:srgbClr val="0365C0">
                    <a:satOff val="-3355"/>
                    <a:lumOff val="26614"/>
                  </a:srgbClr>
                </a:solidFill>
              </a:rPr>
              <a:t>MANGA</a:t>
            </a:r>
          </a:p>
        </p:txBody>
      </p:sp>
    </p:spTree>
    <p:extLst>
      <p:ext uri="{BB962C8B-B14F-4D97-AF65-F5344CB8AC3E}">
        <p14:creationId xmlns:p14="http://schemas.microsoft.com/office/powerpoint/2010/main" val="167222040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 advAuto="0"/>
      <p:bldP spid="11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Stars, Planets, &amp; Galaxies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0277" cy="496472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500" dirty="0" smtClean="0">
                <a:solidFill>
                  <a:srgbClr val="FF0000"/>
                </a:solidFill>
              </a:rPr>
              <a:t>Galaxies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Radial mixing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Solar neighborhood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Adding ages to metallicities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Refining ages for stars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[C/N] and extra-mixing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Stellar Isochrones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Asteroseismology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500" dirty="0" smtClean="0">
                <a:solidFill>
                  <a:srgbClr val="FF0000"/>
                </a:solidFill>
              </a:rPr>
              <a:t>Planets</a:t>
            </a:r>
          </a:p>
          <a:p>
            <a:pPr marL="0" indent="0">
              <a:buNone/>
            </a:pPr>
            <a:r>
              <a:rPr lang="en-US" sz="3300" dirty="0" smtClean="0">
                <a:solidFill>
                  <a:schemeClr val="bg1"/>
                </a:solidFill>
              </a:rPr>
              <a:t>Stellar Multiplicity</a:t>
            </a:r>
          </a:p>
          <a:p>
            <a:r>
              <a:rPr lang="en-US" sz="3300" dirty="0" smtClean="0">
                <a:solidFill>
                  <a:schemeClr val="bg1"/>
                </a:solidFill>
              </a:rPr>
              <a:t>The disappearance of close companions</a:t>
            </a:r>
          </a:p>
          <a:p>
            <a:r>
              <a:rPr lang="en-US" sz="3300" dirty="0" err="1" smtClean="0">
                <a:solidFill>
                  <a:schemeClr val="bg1"/>
                </a:solidFill>
              </a:rPr>
              <a:t>Binarity</a:t>
            </a:r>
            <a:r>
              <a:rPr lang="en-US" sz="3300" dirty="0" smtClean="0">
                <a:solidFill>
                  <a:schemeClr val="bg1"/>
                </a:solidFill>
              </a:rPr>
              <a:t> &amp; metallicity</a:t>
            </a:r>
          </a:p>
          <a:p>
            <a:pPr marL="0" indent="0">
              <a:buNone/>
            </a:pPr>
            <a:r>
              <a:rPr lang="en-US" sz="3300" dirty="0" smtClean="0">
                <a:solidFill>
                  <a:schemeClr val="bg1"/>
                </a:solidFill>
              </a:rPr>
              <a:t>Composition of Stars </a:t>
            </a:r>
            <a:r>
              <a:rPr lang="en-US" sz="3300" dirty="0" smtClean="0">
                <a:solidFill>
                  <a:schemeClr val="bg1"/>
                </a:solidFill>
                <a:sym typeface="Wingdings"/>
              </a:rPr>
              <a:t> Composition and Structure of Planets</a:t>
            </a:r>
          </a:p>
          <a:p>
            <a:r>
              <a:rPr lang="en-US" sz="3300" dirty="0" smtClean="0">
                <a:solidFill>
                  <a:schemeClr val="bg1"/>
                </a:solidFill>
                <a:sym typeface="Wingdings"/>
              </a:rPr>
              <a:t>C/O measurements in M dwarfs</a:t>
            </a:r>
            <a:endParaRPr lang="en-US" dirty="0">
              <a:solidFill>
                <a:schemeClr val="bg1"/>
              </a:solidFill>
              <a:sym typeface="Wingdings"/>
            </a:endParaRPr>
          </a:p>
          <a:p>
            <a:r>
              <a:rPr lang="en-US" sz="3300" dirty="0" smtClean="0">
                <a:solidFill>
                  <a:schemeClr val="bg1"/>
                </a:solidFill>
              </a:rPr>
              <a:t>Rocky Worlds and Birthstones</a:t>
            </a:r>
          </a:p>
          <a:p>
            <a:pPr marL="0" indent="0">
              <a:buNone/>
            </a:pPr>
            <a:r>
              <a:rPr lang="en-US" sz="4500" dirty="0" smtClean="0">
                <a:solidFill>
                  <a:srgbClr val="FF0000"/>
                </a:solidFill>
              </a:rPr>
              <a:t>SDSS-V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8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Orion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sz="half" idx="1"/>
          </p:nvPr>
        </p:nvSpPr>
        <p:spPr>
          <a:xfrm>
            <a:off x="669728" y="1830587"/>
            <a:ext cx="3402434" cy="4420195"/>
          </a:xfrm>
          <a:prstGeom prst="rect">
            <a:avLst/>
          </a:prstGeom>
        </p:spPr>
        <p:txBody>
          <a:bodyPr anchor="t"/>
          <a:lstStyle/>
          <a:p>
            <a:r>
              <a:t>M42 0.07 pc / spaxel</a:t>
            </a:r>
          </a:p>
          <a:p>
            <a:r>
              <a:t>APOGEE stars (yellow)</a:t>
            </a:r>
          </a:p>
          <a:p>
            <a:r>
              <a:t>Combine information from gas and stars to map the interaction between stars and ISM</a:t>
            </a:r>
          </a:p>
          <a:p>
            <a:r>
              <a:t>Have Teff, L, Z, [X/H], f</a:t>
            </a:r>
            <a:r>
              <a:rPr baseline="-5999"/>
              <a:t>uv</a:t>
            </a:r>
            <a:r>
              <a:t>, (age) for each star</a:t>
            </a:r>
          </a:p>
          <a:p>
            <a:r>
              <a:t>Gas: temperature, density, kinematics, abundances</a:t>
            </a:r>
          </a:p>
        </p:txBody>
      </p:sp>
      <p:pic>
        <p:nvPicPr>
          <p:cNvPr id="142" name="M42_ESO_origi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6073" y="1814244"/>
            <a:ext cx="5008075" cy="4812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8298" y="1791117"/>
            <a:ext cx="5041482" cy="469137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1571079" y="6324106"/>
            <a:ext cx="2224245" cy="379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000"/>
            </a:lvl1pPr>
          </a:lstStyle>
          <a:p>
            <a:pPr algn="ctr" defTabSz="410730" hangingPunct="0"/>
            <a:r>
              <a:rPr kern="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Images: ESO 2.2m</a:t>
            </a:r>
          </a:p>
        </p:txBody>
      </p:sp>
    </p:spTree>
    <p:extLst>
      <p:ext uri="{BB962C8B-B14F-4D97-AF65-F5344CB8AC3E}">
        <p14:creationId xmlns:p14="http://schemas.microsoft.com/office/powerpoint/2010/main" val="77646491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ss_285.95_38.5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2" y="211171"/>
            <a:ext cx="8845153" cy="636055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Golden Age of Stellar &amp; MW Studies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57200" y="486081"/>
            <a:ext cx="2113938" cy="93156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75825" y="1417642"/>
            <a:ext cx="252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Astatine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017219" y="1249995"/>
            <a:ext cx="2113938" cy="93156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38805" y="1417642"/>
            <a:ext cx="252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Iridium!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75" y="3510292"/>
            <a:ext cx="8353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</a:rPr>
              <a:t>THANK YOU!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tellar_Evolution_(0.8-8_M☉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06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1794" y="277386"/>
            <a:ext cx="7392206" cy="7737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23315" y="327871"/>
            <a:ext cx="6248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rgbClr val="FFFF00"/>
                </a:solidFill>
                <a:latin typeface="Arial"/>
                <a:cs typeface="Arial"/>
              </a:rPr>
              <a:t>The End</a:t>
            </a:r>
            <a:endParaRPr lang="en-US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787096"/>
            <a:ext cx="6248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Arial"/>
                <a:cs typeface="Arial"/>
              </a:rPr>
              <a:t>For now!</a:t>
            </a:r>
            <a:endParaRPr lang="en-US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63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pogee_tempsequence_new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71" r="-13671"/>
          <a:stretch>
            <a:fillRect/>
          </a:stretch>
        </p:blipFill>
        <p:spPr>
          <a:xfrm>
            <a:off x="-591200" y="494866"/>
            <a:ext cx="10239441" cy="5631298"/>
          </a:xfrm>
        </p:spPr>
      </p:pic>
      <p:sp>
        <p:nvSpPr>
          <p:cNvPr id="2" name="TextBox 1"/>
          <p:cNvSpPr txBox="1"/>
          <p:nvPr/>
        </p:nvSpPr>
        <p:spPr>
          <a:xfrm>
            <a:off x="5779477" y="6248400"/>
            <a:ext cx="2696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Majewski</a:t>
            </a:r>
            <a:r>
              <a:rPr lang="en-US" dirty="0" smtClean="0">
                <a:solidFill>
                  <a:schemeClr val="bg1"/>
                </a:solidFill>
              </a:rPr>
              <a:t> et al. 2017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Figure by </a:t>
            </a:r>
            <a:r>
              <a:rPr lang="en-US" dirty="0" err="1" smtClean="0">
                <a:solidFill>
                  <a:schemeClr val="bg1"/>
                </a:solidFill>
              </a:rPr>
              <a:t>Chojnowksi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3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APOKASC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67827" y="1417638"/>
            <a:ext cx="5976173" cy="1510"/>
          </a:xfrm>
          <a:prstGeom prst="line">
            <a:avLst/>
          </a:prstGeom>
          <a:ln w="146050" cap="sq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rgbClr val="FFD900"/>
                </a:gs>
              </a:gsLst>
              <a:lin ang="0" scaled="1"/>
              <a:tileRect/>
            </a:gra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7" t="1" r="4939" b="-2614"/>
          <a:stretch/>
        </p:blipFill>
        <p:spPr>
          <a:xfrm>
            <a:off x="881827" y="1505240"/>
            <a:ext cx="3690173" cy="5099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8523" y="2110154"/>
            <a:ext cx="3434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Pinsonneault</a:t>
            </a:r>
            <a:r>
              <a:rPr lang="en-US" dirty="0" smtClean="0">
                <a:solidFill>
                  <a:schemeClr val="bg1"/>
                </a:solidFill>
              </a:rPr>
              <a:t>+ (2014)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Yvonne </a:t>
            </a:r>
            <a:r>
              <a:rPr lang="en-US" dirty="0" err="1" smtClean="0">
                <a:solidFill>
                  <a:schemeClr val="bg1"/>
                </a:solidFill>
              </a:rPr>
              <a:t>Elsworth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Saska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Hekker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Aldo </a:t>
            </a:r>
            <a:r>
              <a:rPr lang="en-US" dirty="0" err="1" smtClean="0">
                <a:solidFill>
                  <a:schemeClr val="bg1"/>
                </a:solidFill>
              </a:rPr>
              <a:t>Serenelli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ss_285.95_38.5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2" y="211171"/>
            <a:ext cx="8845153" cy="6360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Simple View of the Solar Neighborhood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Content Placeholder 2" descr="simpl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59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ss_285.95_38.5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2" y="211171"/>
            <a:ext cx="8845153" cy="6360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7"/>
            <a:ext cx="8382000" cy="115557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Age and Metallicity in the Solar Neighborhood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Need for Radial Mixing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ge_alpha_aldo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97982" y="6126169"/>
            <a:ext cx="590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APOKASC  dwarf catalog –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Serenelli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et al, 2018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59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ss_285.95_38.5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2" y="211171"/>
            <a:ext cx="8845153" cy="6360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Wandering Stars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hayden.pdf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7462" r="5519" b="66195"/>
          <a:stretch/>
        </p:blipFill>
        <p:spPr>
          <a:xfrm>
            <a:off x="2346416" y="3371041"/>
            <a:ext cx="6696667" cy="2656230"/>
          </a:xfr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457200" y="1600118"/>
            <a:ext cx="75213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Favored idea to explain age-metallicity spread – radial mixing </a:t>
            </a:r>
          </a:p>
          <a:p>
            <a:pPr defTabSz="457200"/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Mechanism would need to operate on short timescales! </a:t>
            </a:r>
            <a:r>
              <a:rPr lang="en-US" sz="2800" i="1" dirty="0" smtClean="0">
                <a:solidFill>
                  <a:srgbClr val="FFFF00"/>
                </a:solidFill>
                <a:latin typeface="Calibri"/>
              </a:rPr>
              <a:t>Does it also explain the ages?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53" y="6258211"/>
            <a:ext cx="303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Hayden et al. 2014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85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dss_285.95_38.5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2" y="211171"/>
            <a:ext cx="8845153" cy="6360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Mass-</a:t>
            </a:r>
            <a:r>
              <a:rPr lang="en-US" dirty="0" err="1" smtClean="0">
                <a:solidFill>
                  <a:srgbClr val="FFFFFF"/>
                </a:solidFill>
              </a:rPr>
              <a:t>Metallicity</a:t>
            </a:r>
            <a:r>
              <a:rPr lang="en-US" dirty="0" smtClean="0">
                <a:solidFill>
                  <a:srgbClr val="FFFFFF"/>
                </a:solidFill>
              </a:rPr>
              <a:t> Distribution for Secondary Red Clump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mass_metallicity_2ndRC_seis_class.eps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2073636" y="1613253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7254" y="1699040"/>
            <a:ext cx="26602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Stars in the secondary red clump have ages of ~1.5 +/- 0.5 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</a:rPr>
              <a:t>Gyr</a:t>
            </a:r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 </a:t>
            </a:r>
          </a:p>
          <a:p>
            <a:pPr defTabSz="457200"/>
            <a:endParaRPr lang="en-US" sz="2800" dirty="0">
              <a:solidFill>
                <a:srgbClr val="FFFFFF"/>
              </a:solidFill>
              <a:latin typeface="Calibri"/>
            </a:endParaRPr>
          </a:p>
          <a:p>
            <a:pPr defTabSz="457200"/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Not a complete MDF, but a clear spread in 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</a:rPr>
              <a:t>metallicty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4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2168</TotalTime>
  <Words>893</Words>
  <Application>Microsoft Macintosh PowerPoint</Application>
  <PresentationFormat>On-screen Show (4:3)</PresentationFormat>
  <Paragraphs>131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Calibri</vt:lpstr>
      <vt:lpstr>Helvetica</vt:lpstr>
      <vt:lpstr>Helvetica Light</vt:lpstr>
      <vt:lpstr>Mangal</vt:lpstr>
      <vt:lpstr>Wingdings</vt:lpstr>
      <vt:lpstr>Arial</vt:lpstr>
      <vt:lpstr> Black </vt:lpstr>
      <vt:lpstr>5_Office Theme</vt:lpstr>
      <vt:lpstr>8_Office Theme</vt:lpstr>
      <vt:lpstr>12_Office Theme</vt:lpstr>
      <vt:lpstr>14_Office Theme</vt:lpstr>
      <vt:lpstr>15_Office Theme</vt:lpstr>
      <vt:lpstr>PowerPoint Presentation</vt:lpstr>
      <vt:lpstr>A big thank-you!</vt:lpstr>
      <vt:lpstr>Stars, Planets, &amp; Galaxies</vt:lpstr>
      <vt:lpstr>PowerPoint Presentation</vt:lpstr>
      <vt:lpstr>APOKASC</vt:lpstr>
      <vt:lpstr>A Simple View of the Solar Neighborhood</vt:lpstr>
      <vt:lpstr>Age and Metallicity in the Solar Neighborhood – Need for Radial Mixing</vt:lpstr>
      <vt:lpstr>Wandering Stars</vt:lpstr>
      <vt:lpstr>Mass-Metallicity Distribution for Secondary Red Clump</vt:lpstr>
      <vt:lpstr>PowerPoint Presentation</vt:lpstr>
      <vt:lpstr>Extra-mixing &amp; Chemical Evolution</vt:lpstr>
      <vt:lpstr>Red Giant Branch Models Currently Fail</vt:lpstr>
      <vt:lpstr>Towards Absolute Ages</vt:lpstr>
      <vt:lpstr>Where did the close companions go?</vt:lpstr>
      <vt:lpstr>Swallowing companions</vt:lpstr>
      <vt:lpstr>Metallicity and Binaries</vt:lpstr>
      <vt:lpstr>What we can &amp; cannot do for geophysics of exoplanets</vt:lpstr>
      <vt:lpstr>Measuring the composition of planet-hosting stars</vt:lpstr>
      <vt:lpstr>PowerPoint Presentation</vt:lpstr>
      <vt:lpstr>Sink or Swim?</vt:lpstr>
      <vt:lpstr>Sink or Swim?</vt:lpstr>
      <vt:lpstr>The Earth as an Exoplanet</vt:lpstr>
      <vt:lpstr>The Future &amp; SDSS-V</vt:lpstr>
      <vt:lpstr>Milky Way Mapper – Galactic Genesis</vt:lpstr>
      <vt:lpstr>Densely sampling galactic stars matters</vt:lpstr>
      <vt:lpstr>Milky Way Mapper – Stellar Astrophysics</vt:lpstr>
      <vt:lpstr>Milky Way Mapper – Binary Studies</vt:lpstr>
      <vt:lpstr>TESS &amp; Galactic Archaeology</vt:lpstr>
      <vt:lpstr>Resolving these scales offers a qualitatively different view of the ISM and requires targeting very nearby galaxies.</vt:lpstr>
      <vt:lpstr>Orion</vt:lpstr>
      <vt:lpstr>Golden Age of Stellar &amp; MW Studies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Johnson</dc:creator>
  <cp:lastModifiedBy>Microsoft Office User</cp:lastModifiedBy>
  <cp:revision>38</cp:revision>
  <dcterms:created xsi:type="dcterms:W3CDTF">2017-11-14T04:18:54Z</dcterms:created>
  <dcterms:modified xsi:type="dcterms:W3CDTF">2018-06-18T02:30:03Z</dcterms:modified>
</cp:coreProperties>
</file>