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97" r:id="rId3"/>
    <p:sldId id="259" r:id="rId4"/>
    <p:sldId id="273" r:id="rId5"/>
    <p:sldId id="293" r:id="rId6"/>
    <p:sldId id="296" r:id="rId7"/>
    <p:sldId id="277" r:id="rId8"/>
    <p:sldId id="276" r:id="rId9"/>
    <p:sldId id="275" r:id="rId10"/>
    <p:sldId id="260" r:id="rId11"/>
    <p:sldId id="286" r:id="rId12"/>
    <p:sldId id="303" r:id="rId13"/>
    <p:sldId id="270" r:id="rId14"/>
    <p:sldId id="306" r:id="rId15"/>
    <p:sldId id="312" r:id="rId16"/>
    <p:sldId id="285" r:id="rId17"/>
    <p:sldId id="278" r:id="rId18"/>
    <p:sldId id="291" r:id="rId19"/>
    <p:sldId id="301" r:id="rId20"/>
    <p:sldId id="271" r:id="rId21"/>
    <p:sldId id="262" r:id="rId22"/>
    <p:sldId id="261" r:id="rId23"/>
    <p:sldId id="258" r:id="rId24"/>
    <p:sldId id="289" r:id="rId25"/>
    <p:sldId id="313" r:id="rId26"/>
    <p:sldId id="26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03E"/>
    <a:srgbClr val="020017"/>
    <a:srgbClr val="0C035E"/>
    <a:srgbClr val="331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776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C4800-86CE-A44A-B690-B3745FCD701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E0BDB-C2E0-9640-8CBF-6F76DCB7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956" y="583149"/>
            <a:ext cx="8897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Comic Sans MS Bold"/>
                <a:cs typeface="Comic Sans MS Bold"/>
              </a:rPr>
              <a:t>Using stars to probe galaxy formation </a:t>
            </a:r>
            <a:endParaRPr lang="en-US" sz="3600" dirty="0" smtClean="0">
              <a:solidFill>
                <a:schemeClr val="tx1">
                  <a:lumMod val="95000"/>
                </a:schemeClr>
              </a:solidFill>
              <a:latin typeface="Comic Sans MS Bold"/>
              <a:cs typeface="Comic Sans MS Bold"/>
            </a:endParaRPr>
          </a:p>
          <a:p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Comic Sans MS Bold"/>
                <a:cs typeface="Comic Sans MS Bold"/>
              </a:rPr>
              <a:t>                     and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Comic Sans MS Bold"/>
                <a:cs typeface="Comic Sans MS Bold"/>
              </a:rPr>
              <a:t>evolution</a:t>
            </a:r>
          </a:p>
        </p:txBody>
      </p:sp>
      <p:pic>
        <p:nvPicPr>
          <p:cNvPr id="8" name="Picture 2" descr="http://www.astro.ljmu.ac.uk/images/ari201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2888"/>
            <a:ext cx="4975560" cy="99511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967" y="5862888"/>
            <a:ext cx="3421360" cy="983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00842" y="4796756"/>
            <a:ext cx="328567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Comic Sans MS Bold"/>
                <a:cs typeface="Comic Sans MS Bold"/>
              </a:rPr>
              <a:t>Maurizio </a:t>
            </a:r>
            <a:r>
              <a:rPr lang="en-US" sz="3200" dirty="0" err="1">
                <a:solidFill>
                  <a:srgbClr val="F2F2F2"/>
                </a:solidFill>
                <a:latin typeface="Comic Sans MS Bold"/>
                <a:cs typeface="Comic Sans MS Bold"/>
              </a:rPr>
              <a:t>Salaris</a:t>
            </a:r>
            <a:endParaRPr lang="en-US" sz="3200" dirty="0">
              <a:solidFill>
                <a:srgbClr val="F2F2F2"/>
              </a:solidFill>
              <a:latin typeface="Comic Sans MS Bold"/>
              <a:cs typeface="Comic Sans MS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993" y="2663175"/>
            <a:ext cx="1958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STARS, PLANETS AND GALAXIES 2018</a:t>
            </a:r>
          </a:p>
        </p:txBody>
      </p:sp>
    </p:spTree>
    <p:extLst>
      <p:ext uri="{BB962C8B-B14F-4D97-AF65-F5344CB8AC3E}">
        <p14:creationId xmlns:p14="http://schemas.microsoft.com/office/powerpoint/2010/main" val="224326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87" r="3972"/>
          <a:stretch/>
        </p:blipFill>
        <p:spPr>
          <a:xfrm>
            <a:off x="96621" y="591063"/>
            <a:ext cx="4443365" cy="43444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86" y="2119041"/>
            <a:ext cx="4466165" cy="42785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417725" y="5046886"/>
            <a:ext cx="16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3,5,12 </a:t>
            </a:r>
            <a:r>
              <a:rPr lang="en-US" dirty="0" err="1" smtClean="0">
                <a:latin typeface="Comic Sans MS Bold"/>
                <a:cs typeface="Comic Sans MS Bold"/>
              </a:rPr>
              <a:t>Gyr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3335" y="467923"/>
            <a:ext cx="388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Different models, different </a:t>
            </a:r>
          </a:p>
          <a:p>
            <a:r>
              <a:rPr lang="en-US" dirty="0" smtClean="0">
                <a:latin typeface="Comic Sans MS Bold"/>
                <a:cs typeface="Comic Sans MS Bold"/>
              </a:rPr>
              <a:t>RGB </a:t>
            </a:r>
            <a:r>
              <a:rPr lang="en-US" dirty="0" err="1" smtClean="0">
                <a:latin typeface="Comic Sans MS Bold"/>
                <a:cs typeface="Comic Sans MS Bold"/>
              </a:rPr>
              <a:t>T</a:t>
            </a:r>
            <a:r>
              <a:rPr lang="en-US" baseline="-25000" dirty="0" err="1" smtClean="0">
                <a:latin typeface="Comic Sans MS Bold"/>
                <a:cs typeface="Comic Sans MS Bold"/>
              </a:rPr>
              <a:t>eff</a:t>
            </a:r>
            <a:endParaRPr lang="en-US" baseline="-25000" dirty="0" smtClean="0">
              <a:latin typeface="Comic Sans MS Bold"/>
              <a:cs typeface="Comic Sans MS Bold"/>
            </a:endParaRPr>
          </a:p>
          <a:p>
            <a:endParaRPr lang="en-US" baseline="-250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95099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641" b="69919"/>
          <a:stretch/>
        </p:blipFill>
        <p:spPr>
          <a:xfrm>
            <a:off x="1524621" y="1153087"/>
            <a:ext cx="5543286" cy="1721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956" y="151221"/>
            <a:ext cx="847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One  more step </a:t>
            </a:r>
          </a:p>
          <a:p>
            <a:endParaRPr lang="en-US" dirty="0" smtClean="0">
              <a:latin typeface="Comic Sans MS Bold"/>
              <a:cs typeface="Comic Sans MS Bold"/>
            </a:endParaRPr>
          </a:p>
          <a:p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Morphology plus predicted  number of stars along evolutionary phases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  <p:pic>
        <p:nvPicPr>
          <p:cNvPr id="4" name="Picture 2" descr="http://www.annualreviews.org/na101/home/literatum/publisher/ar/journals/content/astro/2009/astro.2009.47.issue-1/annurev-astro-082708-101650/production/images/medium/aa470371.f5.gif"/>
          <p:cNvPicPr>
            <a:picLocks noChangeAspect="1" noChangeArrowheads="1"/>
          </p:cNvPicPr>
          <p:nvPr/>
        </p:nvPicPr>
        <p:blipFill rotWithShape="1">
          <a:blip r:embed="rId3" cstate="print"/>
          <a:srcRect b="46294"/>
          <a:stretch/>
        </p:blipFill>
        <p:spPr bwMode="auto">
          <a:xfrm>
            <a:off x="997397" y="3527100"/>
            <a:ext cx="6668289" cy="30288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5153" y="3157767"/>
            <a:ext cx="298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SFH of Resolved galaxies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05707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bookpartp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6348"/>
            <a:ext cx="72390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0646" y="5916100"/>
            <a:ext cx="228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 Bold"/>
                <a:cs typeface="Comic Sans MS Bold"/>
              </a:rPr>
              <a:t>w</a:t>
            </a:r>
            <a:r>
              <a:rPr lang="en-US" dirty="0" smtClean="0">
                <a:latin typeface="Comic Sans MS Bold"/>
                <a:cs typeface="Comic Sans MS Bold"/>
              </a:rPr>
              <a:t>ithout photometric error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4097" y="5932812"/>
            <a:ext cx="264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 Bold"/>
                <a:cs typeface="Comic Sans MS Bold"/>
              </a:rPr>
              <a:t>w</a:t>
            </a:r>
            <a:r>
              <a:rPr lang="en-US" dirty="0" smtClean="0">
                <a:latin typeface="Comic Sans MS Bold"/>
                <a:cs typeface="Comic Sans MS Bold"/>
              </a:rPr>
              <a:t>ith photometric error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86650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umb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745" y="601616"/>
            <a:ext cx="5425085" cy="50452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59846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 Bold"/>
                <a:cs typeface="Comic Sans MS Bold"/>
              </a:rPr>
              <a:t>SFH derived by </a:t>
            </a:r>
          </a:p>
          <a:p>
            <a:r>
              <a:rPr lang="en-GB" dirty="0" smtClean="0">
                <a:latin typeface="Comic Sans MS Bold"/>
                <a:cs typeface="Comic Sans MS Bold"/>
              </a:rPr>
              <a:t>from de Boer et al. (2012)</a:t>
            </a:r>
            <a:endParaRPr lang="en-GB" dirty="0">
              <a:latin typeface="Comic Sans MS Bold"/>
              <a:cs typeface="Comic Sans M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471" y="4269681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latin typeface="Comic Sans MS Bold"/>
              <a:cs typeface="Comic Sans MS Bold"/>
            </a:endParaRPr>
          </a:p>
          <a:p>
            <a:endParaRPr lang="en-GB" dirty="0" smtClean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04048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3" y="1203230"/>
            <a:ext cx="7117813" cy="4474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486" y="249834"/>
            <a:ext cx="317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Coimbra experiment 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434" y="6099714"/>
            <a:ext cx="330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Skillman et al. </a:t>
            </a:r>
            <a:r>
              <a:rPr lang="en-US" dirty="0">
                <a:latin typeface="Comic Sans MS Bold"/>
                <a:cs typeface="Comic Sans MS Bold"/>
              </a:rPr>
              <a:t>(</a:t>
            </a:r>
            <a:r>
              <a:rPr lang="en-US" dirty="0" smtClean="0">
                <a:latin typeface="Comic Sans MS Bold"/>
                <a:cs typeface="Comic Sans MS Bold"/>
              </a:rPr>
              <a:t>2001)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1556" y="249834"/>
            <a:ext cx="458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7 groups derived the SFH of an  LMC field using their own techniques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00685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POLAND_rot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24" y="359460"/>
            <a:ext cx="6297387" cy="6297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93" y="652723"/>
            <a:ext cx="201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8BC4A"/>
                </a:solidFill>
              </a:rPr>
              <a:t> </a:t>
            </a:r>
            <a:endParaRPr lang="en-US" sz="2400" dirty="0">
              <a:solidFill>
                <a:srgbClr val="E8BC4A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773660" y="1675910"/>
            <a:ext cx="335155" cy="3933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108815" y="1720733"/>
            <a:ext cx="443653" cy="3933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193" y="347504"/>
            <a:ext cx="2010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 Bold"/>
                <a:cs typeface="Comic Sans MS Bold"/>
              </a:rPr>
              <a:t>Very different results with different implementations of rotational mixing and angular momentum transport</a:t>
            </a:r>
            <a:endParaRPr lang="en-US" dirty="0">
              <a:solidFill>
                <a:schemeClr val="tx2"/>
              </a:solidFill>
              <a:latin typeface="Comic Sans MS Bold"/>
              <a:cs typeface="Comic Sans MS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2573" y="929722"/>
            <a:ext cx="80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dirty="0" err="1" smtClean="0">
                <a:solidFill>
                  <a:schemeClr val="bg1"/>
                </a:solidFill>
              </a:rPr>
              <a:t>solar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490" y="2245678"/>
            <a:ext cx="3299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Rotating models (dashed lines)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Non-rotating models (solid lines)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8116"/>
            <a:ext cx="2498144" cy="210594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650019" y="4409559"/>
            <a:ext cx="455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2"/>
                </a:solidFill>
              </a:rPr>
              <a:t>MIST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014" y="4625003"/>
            <a:ext cx="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2"/>
                </a:solidFill>
              </a:rPr>
              <a:t>Geneva</a:t>
            </a:r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3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124" t="-2776" r="4387" b="39147"/>
          <a:stretch/>
        </p:blipFill>
        <p:spPr>
          <a:xfrm>
            <a:off x="1001944" y="41103"/>
            <a:ext cx="6450270" cy="4220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095" y="2340397"/>
            <a:ext cx="1949033" cy="19043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97770" y="2340397"/>
            <a:ext cx="1754444" cy="19210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577" y="2240125"/>
            <a:ext cx="16207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 Bold"/>
                <a:cs typeface="Comic Sans MS Bold"/>
              </a:rPr>
              <a:t>Up to another level</a:t>
            </a:r>
          </a:p>
          <a:p>
            <a:endParaRPr lang="en-US" dirty="0" smtClean="0">
              <a:solidFill>
                <a:schemeClr val="bg1"/>
              </a:solidFill>
              <a:latin typeface="Comic Sans MS Bold"/>
              <a:cs typeface="Comic Sans MS Bold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 Bold"/>
                <a:cs typeface="Comic Sans MS Bold"/>
              </a:rPr>
              <a:t>Studying 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 Bold"/>
                <a:cs typeface="Comic Sans MS Bold"/>
              </a:rPr>
              <a:t>unresolved systems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526" y="4321272"/>
            <a:ext cx="3619587" cy="2536727"/>
          </a:xfrm>
          <a:prstGeom prst="rect">
            <a:avLst/>
          </a:prstGeom>
        </p:spPr>
      </p:pic>
      <p:pic>
        <p:nvPicPr>
          <p:cNvPr id="7" name="Picture 4" descr="Catania38"/>
          <p:cNvPicPr>
            <a:picLocks noChangeAspect="1" noChangeArrowheads="1"/>
          </p:cNvPicPr>
          <p:nvPr/>
        </p:nvPicPr>
        <p:blipFill rotWithShape="1">
          <a:blip r:embed="rId4" cstate="print"/>
          <a:srcRect l="19482" t="44941" r="23351" b="49169"/>
          <a:stretch/>
        </p:blipFill>
        <p:spPr bwMode="auto">
          <a:xfrm>
            <a:off x="5296753" y="2907808"/>
            <a:ext cx="2155461" cy="30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80246" y="3386885"/>
            <a:ext cx="539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omic Sans MS Bold"/>
                <a:cs typeface="Comic Sans MS Bold"/>
              </a:rPr>
              <a:t>IMF</a:t>
            </a:r>
            <a:endParaRPr lang="en-US" sz="1000" dirty="0">
              <a:solidFill>
                <a:srgbClr val="000000"/>
              </a:solidFill>
              <a:latin typeface="Comic Sans MS Bold"/>
              <a:cs typeface="Comic Sans MS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020" y="3370358"/>
            <a:ext cx="746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omic Sans MS Bold"/>
                <a:cs typeface="Comic Sans MS Bold"/>
              </a:rPr>
              <a:t>Flux of individual stars</a:t>
            </a:r>
            <a:endParaRPr lang="en-US" sz="1000" dirty="0">
              <a:solidFill>
                <a:srgbClr val="000000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003144" y="3174356"/>
            <a:ext cx="0" cy="212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81666" y="3185634"/>
            <a:ext cx="0" cy="212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75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1762396" y="202515"/>
            <a:ext cx="5422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>
                <a:latin typeface="Comic Sans MS Bold"/>
                <a:cs typeface="Comic Sans MS Bold"/>
              </a:rPr>
              <a:t>Integrated broadband magnitudes </a:t>
            </a:r>
            <a:endParaRPr lang="en-US" sz="24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sp>
        <p:nvSpPr>
          <p:cNvPr id="115717" name="Text Box 7"/>
          <p:cNvSpPr txBox="1">
            <a:spLocks noChangeArrowheads="1"/>
          </p:cNvSpPr>
          <p:nvPr/>
        </p:nvSpPr>
        <p:spPr bwMode="auto">
          <a:xfrm>
            <a:off x="994178" y="5740020"/>
            <a:ext cx="72433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latin typeface="Comic Sans MS Bold"/>
                <a:cs typeface="Comic Sans MS Bold"/>
              </a:rPr>
              <a:t>We need</a:t>
            </a:r>
            <a:r>
              <a:rPr lang="en-GB" sz="1800" dirty="0" smtClean="0">
                <a:solidFill>
                  <a:schemeClr val="tx1"/>
                </a:solidFill>
                <a:latin typeface="Comic Sans MS Bold"/>
                <a:cs typeface="Comic Sans MS Bold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Comic Sans MS Bold"/>
                <a:cs typeface="Comic Sans MS Bold"/>
              </a:rPr>
              <a:t>to use jointly blue-visible and near-IR magnitudes to minimize the age-</a:t>
            </a:r>
            <a:r>
              <a:rPr lang="en-GB" sz="1800" dirty="0" err="1">
                <a:solidFill>
                  <a:schemeClr val="tx1"/>
                </a:solidFill>
                <a:latin typeface="Comic Sans MS Bold"/>
                <a:cs typeface="Comic Sans MS Bold"/>
              </a:rPr>
              <a:t>metallicity</a:t>
            </a:r>
            <a:r>
              <a:rPr lang="en-GB" sz="1800" dirty="0">
                <a:solidFill>
                  <a:schemeClr val="tx1"/>
                </a:solidFill>
                <a:latin typeface="Comic Sans MS Bold"/>
                <a:cs typeface="Comic Sans MS Bold"/>
              </a:rPr>
              <a:t> degeneracy</a:t>
            </a:r>
            <a:endParaRPr lang="en-US" sz="18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pic>
        <p:nvPicPr>
          <p:cNvPr id="115718" name="Picture 6" descr="C:\Documents and Settings\Maurizio\My Documents\PHYS483\figCh10intmag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764226"/>
            <a:ext cx="4820950" cy="48209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60886" y="1191673"/>
            <a:ext cx="177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low-resolution SED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3542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uraVir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51" y="584905"/>
            <a:ext cx="4501671" cy="450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figCOZUMELbj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265" y="584904"/>
            <a:ext cx="4369735" cy="450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434" y="5581656"/>
            <a:ext cx="310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DCDB"/>
                </a:solidFill>
                <a:latin typeface="Comic Sans MS Bold"/>
                <a:cs typeface="Comic Sans MS Bold"/>
              </a:rPr>
              <a:t>l</a:t>
            </a:r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ow-resolution SED fitting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55" y="5564944"/>
            <a:ext cx="357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2DCDB"/>
                </a:solidFill>
                <a:latin typeface="Comic Sans MS Bold"/>
                <a:cs typeface="Comic Sans MS Bold"/>
              </a:rPr>
              <a:t>c</a:t>
            </a:r>
            <a:r>
              <a:rPr lang="en-US" dirty="0" err="1" smtClean="0">
                <a:solidFill>
                  <a:srgbClr val="F2DCDB"/>
                </a:solidFill>
                <a:latin typeface="Comic Sans MS Bold"/>
                <a:cs typeface="Comic Sans MS Bold"/>
              </a:rPr>
              <a:t>olour-colour</a:t>
            </a:r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 diagrams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47378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gVirgo2compPPA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4813"/>
            <a:ext cx="614997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13419"/>
            <a:ext cx="21167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omic Sans MS Bold"/>
                <a:cs typeface="Comic Sans MS Bold"/>
              </a:rPr>
              <a:t>Different authors, different ages/mass of stars formed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21540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55700"/>
            <a:ext cx="9055100" cy="4546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956" y="232370"/>
            <a:ext cx="67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 Bold"/>
                <a:cs typeface="Comic Sans MS Bold"/>
              </a:rPr>
              <a:t>We can </a:t>
            </a:r>
            <a:r>
              <a:rPr lang="en-US" dirty="0" smtClean="0">
                <a:latin typeface="Comic Sans MS Bold"/>
                <a:cs typeface="Comic Sans MS Bold"/>
              </a:rPr>
              <a:t>trace </a:t>
            </a:r>
            <a:r>
              <a:rPr lang="en-US" dirty="0">
                <a:latin typeface="Comic Sans MS Bold"/>
                <a:cs typeface="Comic Sans MS Bold"/>
              </a:rPr>
              <a:t>the Milky </a:t>
            </a:r>
            <a:r>
              <a:rPr lang="en-US" dirty="0" smtClean="0">
                <a:latin typeface="Comic Sans MS Bold"/>
                <a:cs typeface="Comic Sans MS Bold"/>
              </a:rPr>
              <a:t>Way </a:t>
            </a:r>
            <a:r>
              <a:rPr lang="en-US" dirty="0">
                <a:latin typeface="Comic Sans MS Bold"/>
                <a:cs typeface="Comic Sans MS Bold"/>
              </a:rPr>
              <a:t>history using the </a:t>
            </a:r>
            <a:r>
              <a:rPr lang="en-US" dirty="0" smtClean="0">
                <a:latin typeface="Comic Sans MS Bold"/>
                <a:cs typeface="Comic Sans MS Bold"/>
              </a:rPr>
              <a:t>measured motions </a:t>
            </a:r>
            <a:r>
              <a:rPr lang="en-US" dirty="0">
                <a:latin typeface="Comic Sans MS Bold"/>
                <a:cs typeface="Comic Sans MS Bold"/>
              </a:rPr>
              <a:t>and chemical composition of its constituent </a:t>
            </a:r>
            <a:r>
              <a:rPr lang="en-US" dirty="0" smtClean="0">
                <a:latin typeface="Comic Sans MS Bold"/>
                <a:cs typeface="Comic Sans MS Bold"/>
              </a:rPr>
              <a:t>stars, </a:t>
            </a:r>
            <a:r>
              <a:rPr lang="en-US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 Bold"/>
                <a:cs typeface="Comic Sans MS Bold"/>
              </a:rPr>
              <a:t>complemented by estimates of their ages </a:t>
            </a:r>
            <a:endParaRPr lang="en-US" u="sng" dirty="0">
              <a:solidFill>
                <a:schemeClr val="accent3">
                  <a:lumMod val="40000"/>
                  <a:lumOff val="60000"/>
                </a:schemeClr>
              </a:solidFill>
              <a:latin typeface="Comic Sans MS Bold"/>
              <a:cs typeface="Comic Sans M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086" y="5874524"/>
            <a:ext cx="794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 Bold"/>
                <a:cs typeface="Comic Sans MS Bold"/>
              </a:rPr>
              <a:t>For external, resolved and unresolved galaxies, we can in principle determine </a:t>
            </a:r>
            <a:r>
              <a:rPr lang="en-US" u="sng" dirty="0" smtClean="0">
                <a:solidFill>
                  <a:srgbClr val="CCFFCC"/>
                </a:solidFill>
                <a:latin typeface="Comic Sans MS Bold"/>
                <a:cs typeface="Comic Sans MS Bold"/>
              </a:rPr>
              <a:t>total stellar masses and ages (or Star Formation Histories) </a:t>
            </a:r>
            <a:endParaRPr lang="en-US" u="sng" dirty="0">
              <a:solidFill>
                <a:srgbClr val="CCFFCC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58396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fluxratioz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276225"/>
            <a:ext cx="63055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5" y="139700"/>
            <a:ext cx="2095500" cy="657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2069" y="1270051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52069" y="2555645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7543" y="1270051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52069" y="3846713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2069" y="5132308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52069" y="6417902"/>
            <a:ext cx="119668" cy="109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78782" y="3565509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0286" y="401077"/>
            <a:ext cx="436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 Bold"/>
                <a:cs typeface="Comic Sans MS Bold"/>
              </a:rPr>
              <a:t>Absorption feature indices</a:t>
            </a:r>
            <a:endParaRPr lang="en-US" sz="2400" dirty="0">
              <a:latin typeface="Comic Sans MS Bold"/>
              <a:cs typeface="Comic Sans MS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4743" y="6450492"/>
            <a:ext cx="173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Coelho et al.  (2007)</a:t>
            </a:r>
            <a:endParaRPr lang="en-US" sz="1200" dirty="0">
              <a:latin typeface="Comic Sans MS Bold"/>
              <a:cs typeface="Comic Sans MS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04119" y="1086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09754" y="401077"/>
            <a:ext cx="25754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64271" y="621638"/>
            <a:ext cx="115452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1848" y="401077"/>
            <a:ext cx="950257" cy="220561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mnr_12364_f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343" y="1185806"/>
            <a:ext cx="4449661" cy="475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197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16" y="248435"/>
            <a:ext cx="5711016" cy="5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8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63" y="330200"/>
            <a:ext cx="6350000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73" y="688005"/>
            <a:ext cx="219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Full spectrum fitting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419233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87" y="1173676"/>
            <a:ext cx="6508630" cy="411285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392186" y="6143547"/>
            <a:ext cx="3492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omic Sans MS Bold"/>
                <a:cs typeface="Comic Sans MS Bold"/>
              </a:rPr>
              <a:t>Baldwin et al. (2018)</a:t>
            </a:r>
            <a:endParaRPr lang="en-US" sz="1100" dirty="0">
              <a:latin typeface="Comic Sans MS Bold"/>
              <a:cs typeface="Comic Sans MS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1833" y="1036116"/>
            <a:ext cx="14871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Consistency of full spectrum-fitting results on one galaxy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40155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517" y="2653623"/>
            <a:ext cx="4731274" cy="40332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06" y="342222"/>
            <a:ext cx="6489700" cy="2311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3"/>
          <p:cNvSpPr/>
          <p:nvPr/>
        </p:nvSpPr>
        <p:spPr>
          <a:xfrm>
            <a:off x="3395277" y="2424615"/>
            <a:ext cx="1831263" cy="183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91360" y="766218"/>
            <a:ext cx="1831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 Bold"/>
                <a:cs typeface="Comic Sans MS Bold"/>
              </a:rPr>
              <a:t>Mass-weighted mean ages for a sample of galaxies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762" y="3752166"/>
            <a:ext cx="3395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Comic Sans MS Bold"/>
                <a:cs typeface="Comic Sans MS Bold"/>
              </a:rPr>
              <a:t>Mass-weighted mean ages derived from optical (top) and NIR (bottom) spectroscopy for the various models plotted against the ages derived by V16</a:t>
            </a:r>
            <a:endParaRPr lang="en-US" sz="24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2965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7493" y="334231"/>
            <a:ext cx="382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 Bold"/>
                <a:cs typeface="Comic Sans MS Bold"/>
              </a:rPr>
              <a:t>IN A NUTSHELL</a:t>
            </a:r>
            <a:endParaRPr lang="en-US" sz="2800" dirty="0">
              <a:latin typeface="Comic Sans MS Bold"/>
              <a:cs typeface="Comic Sans MS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433" y="1370347"/>
            <a:ext cx="8392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 Bold"/>
                <a:cs typeface="Comic Sans MS Bold"/>
              </a:rPr>
              <a:t>We still need to be very cautious when interpreting our results 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  <a:latin typeface="Comic Sans MS Bold"/>
              <a:cs typeface="Comic Sans M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433" y="3325597"/>
            <a:ext cx="7903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 Bold"/>
                <a:cs typeface="Comic Sans MS Bold"/>
              </a:rPr>
              <a:t>Asteroseismology</a:t>
            </a:r>
            <a:r>
              <a:rPr lang="en-US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 Bold"/>
                <a:cs typeface="Comic Sans MS Bold"/>
              </a:rPr>
              <a:t> can really help us, at least for the parameter space sampled by the current data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72219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90" b="69627"/>
          <a:stretch/>
        </p:blipFill>
        <p:spPr>
          <a:xfrm>
            <a:off x="2080762" y="752866"/>
            <a:ext cx="4320633" cy="1971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8129" y="132853"/>
            <a:ext cx="215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The bare minimum</a:t>
            </a:r>
            <a:endParaRPr lang="en-US" dirty="0">
              <a:latin typeface="Comic Sans MS Bold"/>
              <a:cs typeface="Comic Sans MS Bold"/>
            </a:endParaRPr>
          </a:p>
        </p:txBody>
      </p:sp>
      <p:pic>
        <p:nvPicPr>
          <p:cNvPr id="4" name="Picture 2" descr="Catania25"/>
          <p:cNvPicPr>
            <a:picLocks noChangeAspect="1" noChangeArrowheads="1"/>
          </p:cNvPicPr>
          <p:nvPr/>
        </p:nvPicPr>
        <p:blipFill rotWithShape="1">
          <a:blip r:embed="rId3" cstate="print"/>
          <a:srcRect l="1231" t="14875" r="2591" b="19355"/>
          <a:stretch/>
        </p:blipFill>
        <p:spPr bwMode="auto">
          <a:xfrm>
            <a:off x="3323789" y="3225326"/>
            <a:ext cx="3079936" cy="297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4" cstate="print"/>
          <a:srcRect b="7110"/>
          <a:stretch/>
        </p:blipFill>
        <p:spPr bwMode="auto">
          <a:xfrm>
            <a:off x="0" y="3225326"/>
            <a:ext cx="3321459" cy="297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igM67aPPAR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3725" y="3225326"/>
            <a:ext cx="2623312" cy="297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80762" y="2723982"/>
            <a:ext cx="549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DCDB"/>
                </a:solidFill>
                <a:latin typeface="Comic Sans MS Bold"/>
                <a:cs typeface="Comic Sans MS Bold"/>
              </a:rPr>
              <a:t>Use only morphological information</a:t>
            </a:r>
            <a:endParaRPr lang="en-US" dirty="0">
              <a:solidFill>
                <a:srgbClr val="F2DCDB"/>
              </a:solidFill>
              <a:latin typeface="Comic Sans MS Bold"/>
              <a:cs typeface="Comic Sans M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37374"/>
            <a:ext cx="243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Star clusters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8132" y="2275709"/>
            <a:ext cx="127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Star clusters</a:t>
            </a:r>
            <a:endParaRPr lang="en-US" dirty="0">
              <a:latin typeface="Comic Sans MS Bold"/>
              <a:cs typeface="Comic Sans MS 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55715" y="3392442"/>
            <a:ext cx="3812355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264" y="6262290"/>
            <a:ext cx="1600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Just TO brightness</a:t>
            </a:r>
            <a:endParaRPr lang="en-US" sz="1200" dirty="0">
              <a:latin typeface="Comic Sans MS Bold"/>
              <a:cs typeface="Comic Sans MS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9696" y="6244097"/>
            <a:ext cx="257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TO brightness/</a:t>
            </a:r>
            <a:r>
              <a:rPr lang="en-US" sz="1200" dirty="0" err="1" smtClean="0">
                <a:latin typeface="Comic Sans MS Bold"/>
                <a:cs typeface="Comic Sans MS Bold"/>
              </a:rPr>
              <a:t>colour</a:t>
            </a:r>
            <a:r>
              <a:rPr lang="en-US" sz="1200" dirty="0" smtClean="0">
                <a:latin typeface="Comic Sans MS Bold"/>
                <a:cs typeface="Comic Sans MS Bold"/>
              </a:rPr>
              <a:t> relative to an age-independent phase </a:t>
            </a:r>
            <a:endParaRPr lang="en-US" sz="1200" dirty="0">
              <a:latin typeface="Comic Sans MS Bold"/>
              <a:cs typeface="Comic Sans MS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8357" y="6244097"/>
            <a:ext cx="298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Full </a:t>
            </a:r>
            <a:r>
              <a:rPr lang="en-US" sz="1200" dirty="0" err="1" smtClean="0">
                <a:latin typeface="Comic Sans MS Bold"/>
                <a:cs typeface="Comic Sans MS Bold"/>
              </a:rPr>
              <a:t>isochrone</a:t>
            </a:r>
            <a:r>
              <a:rPr lang="en-US" sz="1200" dirty="0" smtClean="0">
                <a:latin typeface="Comic Sans MS Bold"/>
                <a:cs typeface="Comic Sans MS Bold"/>
              </a:rPr>
              <a:t> brightness and </a:t>
            </a:r>
            <a:r>
              <a:rPr lang="en-US" sz="1200" dirty="0" err="1" smtClean="0">
                <a:latin typeface="Comic Sans MS Bold"/>
                <a:cs typeface="Comic Sans MS Bold"/>
              </a:rPr>
              <a:t>colour</a:t>
            </a:r>
            <a:endParaRPr lang="en-US" sz="1200" dirty="0">
              <a:latin typeface="Comic Sans MS Bold"/>
              <a:cs typeface="Comic Sans MS Bold"/>
            </a:endParaRPr>
          </a:p>
          <a:p>
            <a:r>
              <a:rPr lang="en-US" sz="1200" dirty="0" smtClean="0">
                <a:latin typeface="Comic Sans MS Bold"/>
                <a:cs typeface="Comic Sans MS Bold"/>
              </a:rPr>
              <a:t>ranges</a:t>
            </a:r>
            <a:endParaRPr lang="en-US" sz="12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79720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59" y="6382541"/>
            <a:ext cx="306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 Bold"/>
                <a:cs typeface="Comic Sans MS Bold"/>
              </a:rPr>
              <a:t>Lin et al. (2018)</a:t>
            </a:r>
            <a:endParaRPr lang="en-US" sz="1400" dirty="0">
              <a:latin typeface="Comic Sans MS Bold"/>
              <a:cs typeface="Comic Sans MS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41" y="850168"/>
            <a:ext cx="6880450" cy="5271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946" y="388504"/>
            <a:ext cx="487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 Bold"/>
                <a:cs typeface="Comic Sans MS Bold"/>
              </a:rPr>
              <a:t>Field star ages</a:t>
            </a:r>
            <a:endParaRPr lang="en-US" sz="2400" dirty="0">
              <a:latin typeface="Comic Sans MS Bold"/>
              <a:cs typeface="Comic Sans MS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7124" y="203838"/>
            <a:ext cx="489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Morphology and surface abundance predictions</a:t>
            </a:r>
            <a:endParaRPr lang="en-US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44004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59" y="6382541"/>
            <a:ext cx="306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 Bold"/>
                <a:cs typeface="Comic Sans MS Bold"/>
              </a:rPr>
              <a:t>Lin et al. (2018)</a:t>
            </a:r>
            <a:endParaRPr lang="en-US" sz="1400" dirty="0">
              <a:latin typeface="Comic Sans MS Bold"/>
              <a:cs typeface="Comic Sans MS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03" y="95933"/>
            <a:ext cx="5750555" cy="65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7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0"/>
            <a:ext cx="5793331" cy="685800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cxnSp>
        <p:nvCxnSpPr>
          <p:cNvPr id="4" name="Straight Connector 3"/>
          <p:cNvCxnSpPr/>
          <p:nvPr/>
        </p:nvCxnSpPr>
        <p:spPr>
          <a:xfrm>
            <a:off x="6678687" y="1724790"/>
            <a:ext cx="1" cy="4406054"/>
          </a:xfrm>
          <a:prstGeom prst="line">
            <a:avLst/>
          </a:prstGeom>
          <a:ln w="571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18170" y="4170856"/>
            <a:ext cx="462491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576" y="644985"/>
            <a:ext cx="146212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Matching</a:t>
            </a:r>
          </a:p>
          <a:p>
            <a:r>
              <a:rPr lang="en-US" dirty="0">
                <a:latin typeface="Comic Sans MS Bold"/>
                <a:cs typeface="Comic Sans MS Bold"/>
              </a:rPr>
              <a:t>m</a:t>
            </a:r>
            <a:r>
              <a:rPr lang="en-US" dirty="0" smtClean="0">
                <a:latin typeface="Comic Sans MS Bold"/>
                <a:cs typeface="Comic Sans MS Bold"/>
              </a:rPr>
              <a:t>odels to observed [Fe/H]</a:t>
            </a:r>
          </a:p>
          <a:p>
            <a:endParaRPr lang="en-US" dirty="0">
              <a:latin typeface="Comic Sans MS Bold"/>
              <a:cs typeface="Comic Sans MS Bold"/>
            </a:endParaRPr>
          </a:p>
          <a:p>
            <a:endParaRPr lang="en-US" dirty="0" smtClean="0">
              <a:latin typeface="Comic Sans MS Bold"/>
              <a:cs typeface="Comic Sans MS Bold"/>
            </a:endParaRPr>
          </a:p>
          <a:p>
            <a:r>
              <a:rPr lang="en-US" dirty="0" smtClean="0">
                <a:latin typeface="Comic Sans MS Bold"/>
                <a:cs typeface="Comic Sans MS Bold"/>
              </a:rPr>
              <a:t>Effect of ‘diffusion’</a:t>
            </a:r>
          </a:p>
          <a:p>
            <a:endParaRPr lang="en-US" dirty="0">
              <a:latin typeface="Comic Sans MS Bold"/>
              <a:cs typeface="Comic Sans MS Bold"/>
            </a:endParaRPr>
          </a:p>
          <a:p>
            <a:endParaRPr lang="en-US" dirty="0" smtClean="0">
              <a:latin typeface="Comic Sans MS Bold"/>
              <a:cs typeface="Comic Sans MS Bold"/>
            </a:endParaRPr>
          </a:p>
          <a:p>
            <a:r>
              <a:rPr lang="en-US" sz="1100" dirty="0" smtClean="0">
                <a:latin typeface="Comic Sans MS Bold"/>
                <a:cs typeface="Comic Sans MS Bold"/>
              </a:rPr>
              <a:t>but we don</a:t>
            </a:r>
            <a:r>
              <a:rPr lang="fr-FR" sz="1100" dirty="0" smtClean="0">
                <a:latin typeface="Comic Sans MS Bold"/>
                <a:cs typeface="Comic Sans MS Bold"/>
              </a:rPr>
              <a:t>’</a:t>
            </a:r>
            <a:r>
              <a:rPr lang="en-US" sz="1100" dirty="0" smtClean="0">
                <a:latin typeface="Comic Sans MS Bold"/>
                <a:cs typeface="Comic Sans MS Bold"/>
              </a:rPr>
              <a:t>t see this in Galactic GCs</a:t>
            </a:r>
          </a:p>
          <a:p>
            <a:r>
              <a:rPr lang="en-US" sz="1100" dirty="0" smtClean="0">
                <a:latin typeface="Comic Sans MS Bold"/>
                <a:cs typeface="Comic Sans MS Bold"/>
              </a:rPr>
              <a:t>(plus the existence of the Li Spite plateau )</a:t>
            </a:r>
            <a:endParaRPr lang="en-US" sz="1100" dirty="0">
              <a:latin typeface="Comic Sans MS Bold"/>
              <a:cs typeface="Comic Sans MS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576" y="5700483"/>
            <a:ext cx="128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 Bold"/>
                <a:cs typeface="Comic Sans MS Bold"/>
              </a:rPr>
              <a:t>Richard et al. (2002)</a:t>
            </a:r>
            <a:endParaRPr lang="en-US" sz="14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50402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HERAEUS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80" y="1196753"/>
            <a:ext cx="5449398" cy="5449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957" y="181144"/>
            <a:ext cx="852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 Bold"/>
                <a:cs typeface="Comic Sans MS Bold"/>
              </a:rPr>
              <a:t>EFFICIENCY OF ATOMIC DIFFUSION AND AGE OF FIELD STARS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Comic Sans MS Bold"/>
              <a:cs typeface="Comic Sans M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852936"/>
            <a:ext cx="163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Black solid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solid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dashed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dotted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249289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1400" dirty="0" smtClean="0"/>
              <a:t>[Fe/H]=±0.10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2708920"/>
            <a:ext cx="22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omic Sans MS Bold"/>
                <a:ea typeface="ＭＳ ゴシック"/>
                <a:cs typeface="Comic Sans MS Bold"/>
              </a:rPr>
              <a:t>≅</a:t>
            </a:r>
            <a:r>
              <a:rPr lang="en-US" sz="1800" dirty="0" smtClean="0">
                <a:solidFill>
                  <a:schemeClr val="tx1"/>
                </a:solidFill>
                <a:latin typeface="Comic Sans MS Bold"/>
                <a:cs typeface="Comic Sans MS Bold"/>
              </a:rPr>
              <a:t>8.5 </a:t>
            </a:r>
            <a:r>
              <a:rPr lang="en-US" sz="1800" dirty="0" err="1" smtClean="0">
                <a:solidFill>
                  <a:schemeClr val="tx1"/>
                </a:solidFill>
                <a:latin typeface="Comic Sans MS Bold"/>
                <a:cs typeface="Comic Sans MS Bold"/>
              </a:rPr>
              <a:t>Gyr</a:t>
            </a:r>
            <a:endParaRPr lang="en-US" sz="1800" dirty="0" smtClean="0">
              <a:solidFill>
                <a:schemeClr val="tx1"/>
              </a:solidFill>
              <a:latin typeface="Comic Sans MS Bold"/>
              <a:cs typeface="Comic Sans MS Bold"/>
            </a:endParaRPr>
          </a:p>
          <a:p>
            <a:endParaRPr lang="en-US" sz="1800" dirty="0" smtClean="0">
              <a:solidFill>
                <a:schemeClr val="tx1"/>
              </a:solidFill>
              <a:latin typeface="Comic Sans MS Bold"/>
              <a:cs typeface="Comic Sans MS Bold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Comic Sans MS Bold"/>
                <a:ea typeface="ＭＳ ゴシック"/>
                <a:cs typeface="Comic Sans MS Bold"/>
              </a:rPr>
              <a:t>≅</a:t>
            </a:r>
            <a:r>
              <a:rPr lang="en-US" sz="1800" dirty="0" smtClean="0">
                <a:solidFill>
                  <a:schemeClr val="tx1"/>
                </a:solidFill>
                <a:latin typeface="Comic Sans MS Bold"/>
                <a:cs typeface="Comic Sans MS Bold"/>
              </a:rPr>
              <a:t>6 </a:t>
            </a:r>
            <a:r>
              <a:rPr lang="en-US" sz="1800" dirty="0" err="1" smtClean="0">
                <a:solidFill>
                  <a:schemeClr val="tx1"/>
                </a:solidFill>
                <a:latin typeface="Comic Sans MS Bold"/>
                <a:cs typeface="Comic Sans MS Bold"/>
              </a:rPr>
              <a:t>Gyr</a:t>
            </a:r>
            <a:endParaRPr lang="en-US" sz="1800" dirty="0" smtClean="0">
              <a:solidFill>
                <a:schemeClr val="tx1"/>
              </a:solidFill>
              <a:latin typeface="Comic Sans MS Bold"/>
              <a:cs typeface="Comic Sans MS Bold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Comic Sans MS Bold"/>
                <a:ea typeface="ＭＳ ゴシック"/>
                <a:cs typeface="Comic Sans MS Bold"/>
              </a:rPr>
              <a:t>≅</a:t>
            </a:r>
            <a:r>
              <a:rPr lang="en-US" sz="1800" dirty="0" smtClean="0">
                <a:solidFill>
                  <a:schemeClr val="tx1"/>
                </a:solidFill>
                <a:latin typeface="Comic Sans MS Bold"/>
                <a:cs typeface="Comic Sans MS Bold"/>
              </a:rPr>
              <a:t>5 </a:t>
            </a:r>
            <a:r>
              <a:rPr lang="en-US" sz="1800" dirty="0" err="1" smtClean="0">
                <a:solidFill>
                  <a:schemeClr val="tx1"/>
                </a:solidFill>
                <a:latin typeface="Comic Sans MS Bold"/>
                <a:cs typeface="Comic Sans MS Bold"/>
              </a:rPr>
              <a:t>Gyr</a:t>
            </a:r>
            <a:endParaRPr lang="en-US" sz="18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47664" y="2924944"/>
            <a:ext cx="144016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87624" y="3429000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87624" y="3645024"/>
            <a:ext cx="180020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1560" y="22768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mic Sans MS Bold"/>
                <a:cs typeface="Comic Sans MS Bold"/>
              </a:rPr>
              <a:t>MS</a:t>
            </a:r>
            <a:endParaRPr lang="en-US" dirty="0">
              <a:solidFill>
                <a:srgbClr val="FFFFFF"/>
              </a:solidFill>
              <a:latin typeface="Comic Sans MS Bold"/>
              <a:cs typeface="Comic Sans MS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352" y="1556792"/>
            <a:ext cx="1080120" cy="403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4339725"/>
            <a:ext cx="1672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Comic Sans MS Bold"/>
                <a:cs typeface="Comic Sans MS Bold"/>
              </a:rPr>
              <a:t>Large age uncertainty if we do not know the stellar mass</a:t>
            </a:r>
            <a:endParaRPr lang="en-US" sz="2000" u="sng" dirty="0">
              <a:latin typeface="Comic Sans MS Bold"/>
              <a:cs typeface="Comic Sans MS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5351" y="596337"/>
            <a:ext cx="18545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Comic Sans MS Bold"/>
                <a:cs typeface="Comic Sans MS Bold"/>
              </a:rPr>
              <a:t>Salaris</a:t>
            </a:r>
            <a:r>
              <a:rPr lang="en-US" sz="1100" dirty="0" smtClean="0">
                <a:latin typeface="Comic Sans MS Bold"/>
                <a:cs typeface="Comic Sans MS Bold"/>
              </a:rPr>
              <a:t> et al. (2000)</a:t>
            </a:r>
          </a:p>
          <a:p>
            <a:r>
              <a:rPr lang="en-US" sz="1100" dirty="0" err="1" smtClean="0">
                <a:latin typeface="Comic Sans MS Bold"/>
                <a:cs typeface="Comic Sans MS Bold"/>
              </a:rPr>
              <a:t>Salaris</a:t>
            </a:r>
            <a:r>
              <a:rPr lang="en-US" sz="1100" dirty="0" smtClean="0">
                <a:latin typeface="Comic Sans MS Bold"/>
                <a:cs typeface="Comic Sans MS Bold"/>
              </a:rPr>
              <a:t> (2016)</a:t>
            </a:r>
          </a:p>
          <a:p>
            <a:r>
              <a:rPr lang="en-US" sz="1100" dirty="0" smtClean="0">
                <a:latin typeface="Comic Sans MS Bold"/>
                <a:cs typeface="Comic Sans MS Bold"/>
              </a:rPr>
              <a:t>Dotter et al. (2017)</a:t>
            </a:r>
            <a:endParaRPr lang="en-US" sz="1100" dirty="0">
              <a:latin typeface="Comic Sans MS Bold"/>
              <a:cs typeface="Comic Sans MS Bold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86705" y="4974807"/>
            <a:ext cx="599751" cy="458670"/>
          </a:xfrm>
          <a:prstGeom prst="ellipse">
            <a:avLst/>
          </a:prstGeom>
          <a:noFill/>
          <a:ln w="76200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1603" y="2924944"/>
            <a:ext cx="136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We need 2% accuracy on</a:t>
            </a:r>
          </a:p>
          <a:p>
            <a:r>
              <a:rPr lang="en-US" sz="1200" dirty="0" smtClean="0">
                <a:latin typeface="Comic Sans MS Bold"/>
                <a:cs typeface="Comic Sans MS Bold"/>
              </a:rPr>
              <a:t>mass to reduce systematics due to diffusion efficiency to ~10% </a:t>
            </a:r>
            <a:endParaRPr lang="en-US" sz="12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0675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640" y="4770185"/>
            <a:ext cx="221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~1.3 </a:t>
            </a:r>
            <a:r>
              <a:rPr lang="en-US" dirty="0" err="1" smtClean="0">
                <a:solidFill>
                  <a:schemeClr val="bg2"/>
                </a:solidFill>
              </a:rPr>
              <a:t>yr</a:t>
            </a:r>
            <a:r>
              <a:rPr lang="en-US" dirty="0" smtClean="0">
                <a:solidFill>
                  <a:schemeClr val="bg2"/>
                </a:solidFill>
              </a:rPr>
              <a:t> age difference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0001" y="2698725"/>
            <a:ext cx="1881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Only below </a:t>
            </a:r>
            <a:r>
              <a:rPr lang="en-US" sz="1200" b="1" dirty="0" err="1" smtClean="0">
                <a:solidFill>
                  <a:schemeClr val="bg1"/>
                </a:solidFill>
              </a:rPr>
              <a:t>conv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env</a:t>
            </a:r>
            <a:r>
              <a:rPr lang="en-US" sz="1200" b="1" dirty="0" smtClean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118" y="330430"/>
            <a:ext cx="810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Zero-order test with atomic diffusion completely inhibited from envelopes</a:t>
            </a:r>
            <a:endParaRPr lang="en-US" dirty="0">
              <a:latin typeface="Comic Sans MS Bold"/>
              <a:cs typeface="Comic Sans MS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66" y="1029685"/>
            <a:ext cx="5735284" cy="5735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2484" y="4366638"/>
            <a:ext cx="145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1.3 </a:t>
            </a:r>
            <a:r>
              <a:rPr lang="en-US" dirty="0" err="1" smtClean="0">
                <a:solidFill>
                  <a:schemeClr val="bg2"/>
                </a:solidFill>
              </a:rPr>
              <a:t>Gyr</a:t>
            </a:r>
            <a:r>
              <a:rPr lang="en-US" dirty="0" smtClean="0">
                <a:solidFill>
                  <a:schemeClr val="bg2"/>
                </a:solidFill>
              </a:rPr>
              <a:t> age difference </a:t>
            </a:r>
            <a:r>
              <a:rPr lang="en-US" dirty="0" smtClean="0"/>
              <a:t>difference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962059" y="4992843"/>
            <a:ext cx="452711" cy="152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63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HERAEUS_1_RG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2" y="1640629"/>
            <a:ext cx="4158900" cy="4158900"/>
          </a:xfrm>
          <a:prstGeom prst="rect">
            <a:avLst/>
          </a:prstGeom>
        </p:spPr>
      </p:pic>
      <p:pic>
        <p:nvPicPr>
          <p:cNvPr id="3" name="Picture 2" descr="figHERAEUS_1bb_RG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09" y="1640629"/>
            <a:ext cx="4158899" cy="4158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817" y="163301"/>
            <a:ext cx="770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 Bold"/>
                <a:cs typeface="Comic Sans MS Bold"/>
              </a:rPr>
              <a:t>Knowledge of the mass for RGB stars (e.g. from </a:t>
            </a:r>
            <a:r>
              <a:rPr lang="en-US" dirty="0" err="1" smtClean="0">
                <a:latin typeface="Comic Sans MS Bold"/>
                <a:cs typeface="Comic Sans MS Bold"/>
              </a:rPr>
              <a:t>asteroseismology</a:t>
            </a:r>
            <a:r>
              <a:rPr lang="en-US" dirty="0" smtClean="0">
                <a:latin typeface="Comic Sans MS Bold"/>
                <a:cs typeface="Comic Sans MS Bold"/>
              </a:rPr>
              <a:t>) is crucial for age dating, irrespective of uncertainties of stellar evolution calculations.</a:t>
            </a:r>
          </a:p>
          <a:p>
            <a:r>
              <a:rPr lang="en-US" dirty="0" smtClean="0">
                <a:latin typeface="Comic Sans MS Bold"/>
                <a:cs typeface="Comic Sans MS Bold"/>
              </a:rPr>
              <a:t>We need precision in the order of about 3% to keep the error on RGB ages around 10% (in the low mass star regime)</a:t>
            </a:r>
            <a:endParaRPr lang="en-US" dirty="0">
              <a:latin typeface="Comic Sans MS Bold"/>
              <a:cs typeface="Comic Sans MS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33778" y="1803189"/>
            <a:ext cx="329231" cy="39199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78908" y="4390374"/>
            <a:ext cx="329231" cy="50175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67258" y="5001891"/>
            <a:ext cx="423297" cy="376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84255" y="2101107"/>
            <a:ext cx="2735755" cy="1285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2897" y="3418220"/>
            <a:ext cx="2414361" cy="909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43153" y="3371180"/>
            <a:ext cx="2273262" cy="1520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2237496" y="22574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4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1878</TotalTime>
  <Words>574</Words>
  <Application>Microsoft Macintosh PowerPoint</Application>
  <PresentationFormat>On-screen Show (4:3)</PresentationFormat>
  <Paragraphs>108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Maurizio</dc:creator>
  <cp:lastModifiedBy>Maurizio</cp:lastModifiedBy>
  <cp:revision>259</cp:revision>
  <dcterms:created xsi:type="dcterms:W3CDTF">2018-03-27T07:23:34Z</dcterms:created>
  <dcterms:modified xsi:type="dcterms:W3CDTF">2018-06-26T17:02:50Z</dcterms:modified>
</cp:coreProperties>
</file>